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44" r:id="rId3"/>
    <p:sldId id="297" r:id="rId4"/>
    <p:sldId id="327" r:id="rId5"/>
    <p:sldId id="258" r:id="rId6"/>
    <p:sldId id="305" r:id="rId7"/>
    <p:sldId id="347" r:id="rId8"/>
    <p:sldId id="315" r:id="rId9"/>
    <p:sldId id="302" r:id="rId10"/>
    <p:sldId id="345" r:id="rId11"/>
    <p:sldId id="314" r:id="rId12"/>
    <p:sldId id="307" r:id="rId13"/>
    <p:sldId id="287" r:id="rId14"/>
    <p:sldId id="328" r:id="rId15"/>
    <p:sldId id="331" r:id="rId16"/>
    <p:sldId id="334" r:id="rId17"/>
    <p:sldId id="337" r:id="rId18"/>
    <p:sldId id="340" r:id="rId19"/>
    <p:sldId id="343" r:id="rId20"/>
    <p:sldId id="304" r:id="rId21"/>
    <p:sldId id="301" r:id="rId22"/>
    <p:sldId id="346" r:id="rId23"/>
    <p:sldId id="273" r:id="rId2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AE4"/>
    <a:srgbClr val="3EC7CE"/>
    <a:srgbClr val="74C7D1"/>
    <a:srgbClr val="188C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371" autoAdjust="0"/>
  </p:normalViewPr>
  <p:slideViewPr>
    <p:cSldViewPr>
      <p:cViewPr>
        <p:scale>
          <a:sx n="100" d="100"/>
          <a:sy n="100" d="100"/>
        </p:scale>
        <p:origin x="-1104" y="7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C53B7A7E-BC90-487C-81C4-B4BA50479329}"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0A41F21A-FFA7-485D-88E7-5B1FB53D6C2B}"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286BD250-079D-4B16-9D03-31EA41F9C0D5}"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6A8B82FE-B2D3-4617-9609-C496C93B22AA}"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2922585D-7A0E-4CD3-81C5-CEB5DF0C3D01}"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229EFF53-8BAB-4816-A175-2223E4815483}"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2918DF73-47ED-4789-9C47-AC9D771A7867}"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F47EC814-A123-4906-879C-CDFF3623AF2D}"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56C49614-14E0-482D-A581-48EA4D71D11C}"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55462FA8-AED6-46EC-9B48-5E76E0B94DAA}"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B187AF59-88AC-4E9D-9810-C6789861CB0C}"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96A0835C-7220-4EDD-AE6B-8CD1AFCC4D54}"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78A74013-E843-47A5-A106-0E108FD99C2F}"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232351-31AD-EF47-977B-64C359226F6D}"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55C5838-C651-0C44-9986-4734649B095D}" type="pres">
      <dgm:prSet presAssocID="{0E232351-31AD-EF47-977B-64C359226F6D}" presName="Name0" presStyleCnt="0">
        <dgm:presLayoutVars>
          <dgm:dir/>
          <dgm:animLvl val="lvl"/>
          <dgm:resizeHandles val="exact"/>
        </dgm:presLayoutVars>
      </dgm:prSet>
      <dgm:spPr/>
      <dgm:t>
        <a:bodyPr/>
        <a:lstStyle/>
        <a:p>
          <a:endParaRPr lang="en-AU"/>
        </a:p>
      </dgm:t>
    </dgm:pt>
  </dgm:ptLst>
  <dgm:cxnLst>
    <dgm:cxn modelId="{23E06F7B-E14E-4760-8A55-E49EAB360FA9}" type="presOf" srcId="{0E232351-31AD-EF47-977B-64C359226F6D}" destId="{F55C5838-C651-0C44-9986-4734649B095D}"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5EC893E9-0C14-4689-9070-42962C8E91B2}" type="datetimeFigureOut">
              <a:rPr lang="en-AU" smtClean="0"/>
              <a:t>2/10/2014</a:t>
            </a:fld>
            <a:endParaRPr lang="en-AU"/>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4F5A0293-5042-424F-8284-9EA826F97113}" type="slidenum">
              <a:rPr lang="en-AU" smtClean="0"/>
              <a:t>‹#›</a:t>
            </a:fld>
            <a:endParaRPr lang="en-AU"/>
          </a:p>
        </p:txBody>
      </p:sp>
    </p:spTree>
    <p:extLst>
      <p:ext uri="{BB962C8B-B14F-4D97-AF65-F5344CB8AC3E}">
        <p14:creationId xmlns:p14="http://schemas.microsoft.com/office/powerpoint/2010/main" val="2400230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A33D2FB6-516B-46FB-BA92-F6CDAE9CB396}" type="datetimeFigureOut">
              <a:rPr lang="en-AU" smtClean="0"/>
              <a:t>2/10/2014</a:t>
            </a:fld>
            <a:endParaRPr lang="en-AU"/>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0ACB98B3-C3B9-4089-858D-4F71AF27ED16}" type="slidenum">
              <a:rPr lang="en-AU" smtClean="0"/>
              <a:t>‹#›</a:t>
            </a:fld>
            <a:endParaRPr lang="en-AU"/>
          </a:p>
        </p:txBody>
      </p:sp>
    </p:spTree>
    <p:extLst>
      <p:ext uri="{BB962C8B-B14F-4D97-AF65-F5344CB8AC3E}">
        <p14:creationId xmlns:p14="http://schemas.microsoft.com/office/powerpoint/2010/main" val="117704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The Governance Guide is </a:t>
            </a:r>
            <a:r>
              <a:rPr lang="en-AU" baseline="0" dirty="0" smtClean="0"/>
              <a:t>a resource HETI has developed to provide an overarching framework and set of underpinning best practice principles to establish or enhance systems of governance for allied health education and training.</a:t>
            </a:r>
            <a:endParaRPr lang="en-AU" dirty="0"/>
          </a:p>
        </p:txBody>
      </p:sp>
      <p:sp>
        <p:nvSpPr>
          <p:cNvPr id="4" name="Slide Number Placeholder 3"/>
          <p:cNvSpPr>
            <a:spLocks noGrp="1"/>
          </p:cNvSpPr>
          <p:nvPr>
            <p:ph type="sldNum" sz="quarter" idx="10"/>
          </p:nvPr>
        </p:nvSpPr>
        <p:spPr/>
        <p:txBody>
          <a:bodyPr/>
          <a:lstStyle/>
          <a:p>
            <a:fld id="{0ACB98B3-C3B9-4089-858D-4F71AF27ED16}" type="slidenum">
              <a:rPr lang="en-AU" smtClean="0"/>
              <a:t>1</a:t>
            </a:fld>
            <a:endParaRPr lang="en-AU"/>
          </a:p>
        </p:txBody>
      </p:sp>
    </p:spTree>
    <p:extLst>
      <p:ext uri="{BB962C8B-B14F-4D97-AF65-F5344CB8AC3E}">
        <p14:creationId xmlns:p14="http://schemas.microsoft.com/office/powerpoint/2010/main" val="1896974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aseline="0" dirty="0" smtClean="0"/>
              <a:t>This guide will assist to meet service agreements that include the need for</a:t>
            </a:r>
          </a:p>
          <a:p>
            <a:pPr marL="171450" indent="-171450">
              <a:buFontTx/>
              <a:buChar char="-"/>
            </a:pPr>
            <a:r>
              <a:rPr lang="en-US" baseline="0" dirty="0" smtClean="0"/>
              <a:t>A LHD training and learning plan </a:t>
            </a:r>
          </a:p>
          <a:p>
            <a:pPr marL="171450" indent="-171450">
              <a:buFontTx/>
              <a:buChar char="-"/>
            </a:pPr>
            <a:r>
              <a:rPr lang="en-US" baseline="0" dirty="0" smtClean="0"/>
              <a:t>Support for allied health education </a:t>
            </a:r>
          </a:p>
        </p:txBody>
      </p:sp>
      <p:sp>
        <p:nvSpPr>
          <p:cNvPr id="4" name="Slide Number Placeholder 3"/>
          <p:cNvSpPr>
            <a:spLocks noGrp="1"/>
          </p:cNvSpPr>
          <p:nvPr>
            <p:ph type="sldNum" sz="quarter" idx="10"/>
          </p:nvPr>
        </p:nvSpPr>
        <p:spPr/>
        <p:txBody>
          <a:bodyPr/>
          <a:lstStyle/>
          <a:p>
            <a:fld id="{0ACB98B3-C3B9-4089-858D-4F71AF27ED16}" type="slidenum">
              <a:rPr lang="en-AU" smtClean="0"/>
              <a:t>10</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framework consists of 6 guidelines</a:t>
            </a:r>
          </a:p>
          <a:p>
            <a:r>
              <a:rPr lang="en-AU" dirty="0" smtClean="0"/>
              <a:t>Under each guideline there is a brief description followed by a set of indicators of achievement and practice examples attached to three specific stakeholder groups.</a:t>
            </a:r>
          </a:p>
          <a:p>
            <a:endParaRPr lang="en-AU" dirty="0" smtClean="0"/>
          </a:p>
          <a:p>
            <a:r>
              <a:rPr lang="en-AU" dirty="0" smtClean="0"/>
              <a:t>Individuals  </a:t>
            </a:r>
          </a:p>
          <a:p>
            <a:r>
              <a:rPr lang="en-AU" dirty="0" smtClean="0"/>
              <a:t>Managers</a:t>
            </a:r>
          </a:p>
          <a:p>
            <a:r>
              <a:rPr lang="en-AU" dirty="0" smtClean="0"/>
              <a:t>Organisation</a:t>
            </a:r>
          </a:p>
          <a:p>
            <a:endParaRPr lang="en-AU" dirty="0" smtClean="0"/>
          </a:p>
          <a:p>
            <a:r>
              <a:rPr lang="en-AU" dirty="0" smtClean="0"/>
              <a:t>The individual section - outlines the expectations of individual allied health professionals to meet the specific guideline.</a:t>
            </a:r>
          </a:p>
          <a:p>
            <a:r>
              <a:rPr lang="en-AU" dirty="0" smtClean="0"/>
              <a:t>The manager section -  outlines the expectations of managers/leaders to support achievement of the guideline.</a:t>
            </a:r>
          </a:p>
          <a:p>
            <a:r>
              <a:rPr lang="en-AU" dirty="0" smtClean="0"/>
              <a:t>The organisation section - outlines the expectations of the CE and Boards of the Local</a:t>
            </a:r>
            <a:r>
              <a:rPr lang="en-AU" baseline="0" dirty="0" smtClean="0"/>
              <a:t> Health District</a:t>
            </a:r>
            <a:r>
              <a:rPr lang="en-AU" dirty="0" smtClean="0"/>
              <a:t> or Specialty Network to support achievement of the guideline for allied health education </a:t>
            </a:r>
          </a:p>
          <a:p>
            <a:endParaRPr lang="en-AU" dirty="0" smtClean="0"/>
          </a:p>
          <a:p>
            <a:endParaRPr lang="en-AU" dirty="0" smtClean="0"/>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11</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a:t>
            </a:r>
            <a:r>
              <a:rPr lang="en-AU" baseline="0" dirty="0" smtClean="0"/>
              <a:t> an example of the individual responsibilities. </a:t>
            </a:r>
            <a:endParaRPr lang="en-AU" dirty="0" smtClean="0"/>
          </a:p>
          <a:p>
            <a:endParaRPr lang="en-AU" dirty="0" smtClean="0"/>
          </a:p>
          <a:p>
            <a:r>
              <a:rPr lang="en-AU" dirty="0" smtClean="0"/>
              <a:t>At each of the three levels there are ‘Indicators of achievement”  on the left and </a:t>
            </a:r>
            <a:r>
              <a:rPr lang="en-AU" baseline="0" dirty="0" smtClean="0"/>
              <a:t>  ‘practice examples’  on the right to illustrate how this would actually look in the real world. </a:t>
            </a:r>
          </a:p>
          <a:p>
            <a:endParaRPr lang="en-AU" baseline="0" dirty="0" smtClean="0"/>
          </a:p>
          <a:p>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12</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what does the</a:t>
            </a:r>
            <a:r>
              <a:rPr lang="en-AU" baseline="0" dirty="0" smtClean="0"/>
              <a:t> framework actually </a:t>
            </a:r>
            <a:r>
              <a:rPr lang="en-AU" dirty="0" smtClean="0"/>
              <a:t>look like-</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It has six key areas which are illustrated in this model</a:t>
            </a:r>
            <a:r>
              <a:rPr lang="en-AU" baseline="0" dirty="0" smtClean="0"/>
              <a:t> with e</a:t>
            </a:r>
            <a:r>
              <a:rPr lang="en-AU" dirty="0" smtClean="0"/>
              <a:t>ach of these circles</a:t>
            </a:r>
            <a:r>
              <a:rPr lang="en-AU" baseline="0" dirty="0" smtClean="0"/>
              <a:t> representing one of the guidelines contained in the framework. </a:t>
            </a:r>
          </a:p>
          <a:p>
            <a:endParaRPr lang="en-AU" dirty="0" smtClean="0"/>
          </a:p>
          <a:p>
            <a:r>
              <a:rPr lang="en-AU" dirty="0" smtClean="0"/>
              <a:t>You will note that in the middle is Person-centred care. </a:t>
            </a:r>
          </a:p>
          <a:p>
            <a:endParaRPr lang="en-AU" baseline="0" dirty="0" smtClean="0"/>
          </a:p>
          <a:p>
            <a:r>
              <a:rPr lang="en-AU" baseline="0" dirty="0" smtClean="0"/>
              <a:t>And the six areas of education governance all contribute to ensuring the allied health workforce has the skills and knowledge to provide person centred care in the context of also being a reflective practitioner, using evidence based clinical practice, and ensuring quality and safety. </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13</a:t>
            </a:fld>
            <a:endParaRPr lang="en-AU"/>
          </a:p>
        </p:txBody>
      </p:sp>
    </p:spTree>
    <p:extLst>
      <p:ext uri="{BB962C8B-B14F-4D97-AF65-F5344CB8AC3E}">
        <p14:creationId xmlns:p14="http://schemas.microsoft.com/office/powerpoint/2010/main" val="4066510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The following slides provide a snap shot of the 6 guidelines that make up this framework.</a:t>
            </a:r>
          </a:p>
          <a:p>
            <a:pPr marL="0" indent="0">
              <a:buFontTx/>
              <a:buNone/>
            </a:pPr>
            <a:r>
              <a:rPr lang="en-US" dirty="0" smtClean="0"/>
              <a:t>Each will include the overall goal and one practice</a:t>
            </a:r>
            <a:r>
              <a:rPr lang="en-US" baseline="0" dirty="0" smtClean="0"/>
              <a:t> example to give you an idea of what this might look like in practice.</a:t>
            </a:r>
            <a:endParaRPr lang="en-US" dirty="0" smtClean="0"/>
          </a:p>
          <a:p>
            <a:pPr marL="171450" indent="-171450">
              <a:buFontTx/>
              <a:buChar char="-"/>
            </a:pPr>
            <a:endParaRPr lang="en-US" dirty="0" smtClean="0"/>
          </a:p>
          <a:p>
            <a:pPr marL="171450" indent="-171450">
              <a:buFontTx/>
              <a:buChar char="-"/>
            </a:pPr>
            <a:r>
              <a:rPr lang="en-US" dirty="0" smtClean="0"/>
              <a:t>Guideline 1 recommends that there</a:t>
            </a:r>
            <a:r>
              <a:rPr lang="en-US" baseline="0" dirty="0" smtClean="0"/>
              <a:t> is a governance system for allied health.  A good place to start!</a:t>
            </a:r>
          </a:p>
          <a:p>
            <a:pPr marL="171450" indent="-171450">
              <a:buFontTx/>
              <a:buChar char="-"/>
            </a:pPr>
            <a:endParaRPr lang="en-US" baseline="0" dirty="0" smtClean="0"/>
          </a:p>
          <a:p>
            <a:pPr marL="0" indent="0">
              <a:buFontTx/>
              <a:buNone/>
            </a:pPr>
            <a:r>
              <a:rPr lang="en-US" baseline="0" dirty="0" smtClean="0"/>
              <a:t>Practice examples around position descriptions and sustainable systems are included in this guideline.</a:t>
            </a:r>
          </a:p>
          <a:p>
            <a:pPr marL="171450" indent="-171450">
              <a:buFontTx/>
              <a:buChar cha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outcome of this guideline is that ‘Education and training of allied health is core business of health services through the alignment of </a:t>
            </a:r>
            <a:r>
              <a:rPr lang="en-US" baseline="0" dirty="0" err="1" smtClean="0"/>
              <a:t>organisation</a:t>
            </a:r>
            <a:r>
              <a:rPr lang="en-US" baseline="0" dirty="0" smtClean="0"/>
              <a:t> and individual goals’</a:t>
            </a:r>
          </a:p>
          <a:p>
            <a:pPr marL="0" indent="0">
              <a:buFontTx/>
              <a:buNone/>
            </a:pPr>
            <a:endParaRPr lang="en-US" dirty="0" smtClean="0"/>
          </a:p>
          <a:p>
            <a:pPr marL="171450" indent="-171450">
              <a:buFontTx/>
              <a:buChar char="-"/>
            </a:pPr>
            <a:endParaRPr lang="en-US" baseline="0" dirty="0" smtClean="0"/>
          </a:p>
          <a:p>
            <a:pPr marL="0" indent="0">
              <a:buFontTx/>
              <a:buNone/>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14</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Guideline 2  ensures that the health care needs of the people we are working with, drive the education and training agenda for allied health.</a:t>
            </a:r>
          </a:p>
          <a:p>
            <a:pPr marL="171450" indent="-171450">
              <a:buFontTx/>
              <a:buChar char="-"/>
            </a:pPr>
            <a:r>
              <a:rPr lang="en-US" dirty="0" smtClean="0"/>
              <a:t>This is the way it should be,</a:t>
            </a:r>
            <a:r>
              <a:rPr lang="en-US" baseline="0" dirty="0" smtClean="0"/>
              <a:t> but in practice is sometimes overlooked</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Practice examples for this guideline demonstrate a clear connection between data,</a:t>
            </a:r>
            <a:r>
              <a:rPr lang="en-US" baseline="0" dirty="0" smtClean="0"/>
              <a:t> quality, standards and client needs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outcome of this guideline is that ‘Patients/clients are treated by skilled professionals and teams with current knowledge and skills to meet their health care needs’.</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15</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Guideline 3 drills down into more of the logistics and practicalities of supporting education and training in the workplace.</a:t>
            </a:r>
          </a:p>
          <a:p>
            <a:pPr marL="171450" indent="-171450">
              <a:buFontTx/>
              <a:buChar char="-"/>
            </a:pPr>
            <a:endParaRPr lang="en-US" dirty="0" smtClean="0"/>
          </a:p>
          <a:p>
            <a:pPr marL="171450" indent="-171450">
              <a:buFontTx/>
              <a:buChar char="-"/>
            </a:pPr>
            <a:r>
              <a:rPr lang="en-US" dirty="0" smtClean="0"/>
              <a:t>What kind of activities does this mean?</a:t>
            </a:r>
          </a:p>
          <a:p>
            <a:pPr marL="171450" indent="-171450">
              <a:buFontTx/>
              <a:buChar char="-"/>
            </a:pPr>
            <a:r>
              <a:rPr lang="en-US" dirty="0" smtClean="0"/>
              <a:t>How much CPD time is enough?</a:t>
            </a:r>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This practice example includes a tangible goal.  This section also includes other practical examples like internet and library access.</a:t>
            </a:r>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t>The outcome of this guideline is that ‘Systems to support learning and development are in place to ensure skill and competence of all allied health professionals’</a:t>
            </a: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16</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Guideline 4,  highlights the importance of effective supervision and the need for training in this space.</a:t>
            </a:r>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The practice example for this guideline include structures and systems</a:t>
            </a:r>
            <a:r>
              <a:rPr lang="en-US" baseline="0" dirty="0" smtClean="0"/>
              <a:t> to </a:t>
            </a:r>
            <a:r>
              <a:rPr lang="en-US" baseline="0" dirty="0" err="1" smtClean="0"/>
              <a:t>formalise</a:t>
            </a:r>
            <a:r>
              <a:rPr lang="en-US" baseline="0" dirty="0" smtClean="0"/>
              <a:t> and support clinical supervision to support a competent allied health workforce.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indent="-171450">
              <a:buFontTx/>
              <a:buChar char="-"/>
            </a:pPr>
            <a:r>
              <a:rPr lang="en-US" baseline="0" dirty="0" smtClean="0"/>
              <a:t>The outcome of this guideline is that ‘Best practice in supervision is embedded within </a:t>
            </a:r>
            <a:r>
              <a:rPr lang="en-US" baseline="0" dirty="0" err="1" smtClean="0"/>
              <a:t>organisational</a:t>
            </a:r>
            <a:r>
              <a:rPr lang="en-US" baseline="0" dirty="0" smtClean="0"/>
              <a:t> structure and culture’.</a:t>
            </a:r>
            <a:endParaRPr lang="en-US" dirty="0" smtClean="0"/>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17</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Guideline 5 – acknowledges the importance of working in collaboration with both internal and external stakeholders to develop and foster AH education and training.</a:t>
            </a:r>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Practice examples in this guideline include partnering with a wide range of groups, from multidisciplinary to tertiary education providers and NSW Health </a:t>
            </a:r>
            <a:r>
              <a:rPr lang="en-US" dirty="0" err="1" smtClean="0"/>
              <a:t>organisations</a:t>
            </a:r>
            <a:r>
              <a:rPr lang="en-US"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indent="-171450">
              <a:buFontTx/>
              <a:buChar char="-"/>
            </a:pPr>
            <a:r>
              <a:rPr lang="en-US" baseline="0" dirty="0" smtClean="0"/>
              <a:t>The outcome of this guideline is that ‘ The quality and capacity for AHP and student education and training are enhanced through stakeholder collaboration’.</a:t>
            </a:r>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18</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dirty="0" smtClean="0"/>
              <a:t>Guideline 6 – Is about AH being equipped to advocate for their education and training needs.</a:t>
            </a:r>
          </a:p>
          <a:p>
            <a:pPr marL="171450" indent="-171450">
              <a:buFontTx/>
              <a:buChar char="-"/>
            </a:pPr>
            <a:r>
              <a:rPr lang="en-US" dirty="0" smtClean="0"/>
              <a:t>The existence of this document is one way that this advocacy can occur.</a:t>
            </a:r>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smtClean="0"/>
              <a:t>Practice examples for this guideline include representation on committees, including education and training as standard items on agendas.</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indent="-171450">
              <a:buFontTx/>
              <a:buChar char="-"/>
            </a:pPr>
            <a:r>
              <a:rPr lang="en-US" baseline="0" dirty="0" smtClean="0"/>
              <a:t>The outcome of this guideline is that ‘ the </a:t>
            </a:r>
            <a:r>
              <a:rPr lang="en-US" baseline="0" dirty="0" err="1" smtClean="0"/>
              <a:t>organisation</a:t>
            </a:r>
            <a:r>
              <a:rPr lang="en-US" baseline="0" dirty="0" smtClean="0"/>
              <a:t> is responsive to the education needs of frontline staff to facilitate delivery of safe and high quality patient care’.</a:t>
            </a:r>
          </a:p>
          <a:p>
            <a:pPr marL="171450" indent="-171450">
              <a:buFontTx/>
              <a:buChar char="-"/>
            </a:pP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19</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ACB98B3-C3B9-4089-858D-4F71AF27ED16}" type="slidenum">
              <a:rPr lang="en-AU" smtClean="0"/>
              <a:t>2</a:t>
            </a:fld>
            <a:endParaRPr lang="en-AU"/>
          </a:p>
        </p:txBody>
      </p:sp>
    </p:spTree>
    <p:extLst>
      <p:ext uri="{BB962C8B-B14F-4D97-AF65-F5344CB8AC3E}">
        <p14:creationId xmlns:p14="http://schemas.microsoft.com/office/powerpoint/2010/main" val="166107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smtClean="0"/>
          </a:p>
          <a:p>
            <a:pPr marL="171450" indent="-171450">
              <a:buFontTx/>
              <a:buChar char="-"/>
            </a:pPr>
            <a:r>
              <a:rPr lang="en-US" baseline="0" dirty="0" smtClean="0"/>
              <a:t>Self assessment checklists have been developed to assist with the initial benchmarking against standards and development of action plans. </a:t>
            </a:r>
            <a:r>
              <a:rPr lang="en-US" dirty="0" smtClean="0"/>
              <a:t>These self assessment checklists are made up of </a:t>
            </a:r>
            <a:r>
              <a:rPr lang="en-US" baseline="0" dirty="0" smtClean="0"/>
              <a:t> ‘Indicators of achievement’  from each guideline .</a:t>
            </a:r>
          </a:p>
          <a:p>
            <a:pPr marL="171450" indent="-171450">
              <a:buFontTx/>
              <a:buChar char="-"/>
            </a:pPr>
            <a:r>
              <a:rPr lang="en-US" baseline="0" dirty="0" smtClean="0"/>
              <a:t>These checklists are clustered under each of the three stakeholder groups – Individual, Manager and Organization.</a:t>
            </a:r>
          </a:p>
          <a:p>
            <a:pPr marL="171450" indent="-171450">
              <a:buFontTx/>
              <a:buChar char="-"/>
            </a:pPr>
            <a:r>
              <a:rPr lang="en-US" baseline="0" dirty="0" smtClean="0"/>
              <a:t>This slide shows a section of the manager self assessment checklist.</a:t>
            </a:r>
          </a:p>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20</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This all sounds good in theory but from your perspective….</a:t>
            </a:r>
          </a:p>
          <a:p>
            <a:pPr marL="171450" indent="-171450">
              <a:buFontTx/>
              <a:buChar char="-"/>
            </a:pPr>
            <a:r>
              <a:rPr lang="en-US" dirty="0" smtClean="0"/>
              <a:t>Does your health service - have a robust system of governance for education and training for AHPs?</a:t>
            </a:r>
          </a:p>
          <a:p>
            <a:pPr marL="171450" indent="-171450">
              <a:buFontTx/>
              <a:buChar char="-"/>
            </a:pPr>
            <a:r>
              <a:rPr lang="en-US" dirty="0" smtClean="0"/>
              <a:t>Does your health service – plan education and training for AHPs based on the health care needs of the population?</a:t>
            </a:r>
          </a:p>
          <a:p>
            <a:pPr marL="171450" indent="-171450">
              <a:buFontTx/>
              <a:buChar char="-"/>
            </a:pPr>
            <a:r>
              <a:rPr lang="en-US" dirty="0" smtClean="0"/>
              <a:t>Does your health service – have structures and processes in place to support learning, teaching and CPD of AHPs in the workplace?</a:t>
            </a:r>
          </a:p>
          <a:p>
            <a:pPr marL="171450" indent="-171450">
              <a:buFontTx/>
              <a:buChar char="-"/>
            </a:pPr>
            <a:r>
              <a:rPr lang="en-US" dirty="0" smtClean="0"/>
              <a:t>Does</a:t>
            </a:r>
            <a:r>
              <a:rPr lang="en-US" baseline="0" dirty="0" smtClean="0"/>
              <a:t> your health service – provide AHPs with access to clinical supervision appropriate to their qualifications and level of experience?</a:t>
            </a:r>
          </a:p>
          <a:p>
            <a:pPr marL="171450" indent="-171450">
              <a:buFontTx/>
              <a:buChar char="-"/>
            </a:pPr>
            <a:r>
              <a:rPr lang="en-US" baseline="0" dirty="0" smtClean="0"/>
              <a:t>Does your health service – develop and foster stakeholder relationships pertaining to AH education and training?</a:t>
            </a:r>
          </a:p>
          <a:p>
            <a:pPr marL="171450" indent="-171450">
              <a:buFontTx/>
              <a:buChar char="-"/>
            </a:pPr>
            <a:r>
              <a:rPr lang="en-US" baseline="0" dirty="0" smtClean="0"/>
              <a:t>Does your health service – Have AHPs who are advocates for their education and training needs?</a:t>
            </a:r>
          </a:p>
          <a:p>
            <a:pPr marL="171450" indent="-171450">
              <a:buFontTx/>
              <a:buChar char="-"/>
            </a:pPr>
            <a:endParaRPr lang="en-US" baseline="0" dirty="0" smtClean="0"/>
          </a:p>
          <a:p>
            <a:pPr marL="171450" indent="-171450">
              <a:buFontTx/>
              <a:buChar char="-"/>
            </a:pPr>
            <a:r>
              <a:rPr lang="en-US" baseline="0" dirty="0" smtClean="0"/>
              <a:t>These are good questions for all allied health to ask of their health service.</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ACB98B3-C3B9-4089-858D-4F71AF27ED16}" type="slidenum">
              <a:rPr lang="en-AU" smtClean="0"/>
              <a:t>21</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are the stages in the recommended Implementation process for this guide.</a:t>
            </a:r>
          </a:p>
          <a:p>
            <a:r>
              <a:rPr lang="en-AU" dirty="0" smtClean="0"/>
              <a:t>Explore with the group the best place to start, using the  decision tree in the Implementation tool kit.</a:t>
            </a:r>
            <a:endParaRPr lang="en-AU" dirty="0"/>
          </a:p>
        </p:txBody>
      </p:sp>
      <p:sp>
        <p:nvSpPr>
          <p:cNvPr id="4" name="Slide Number Placeholder 3"/>
          <p:cNvSpPr>
            <a:spLocks noGrp="1"/>
          </p:cNvSpPr>
          <p:nvPr>
            <p:ph type="sldNum" sz="quarter" idx="10"/>
          </p:nvPr>
        </p:nvSpPr>
        <p:spPr/>
        <p:txBody>
          <a:bodyPr/>
          <a:lstStyle/>
          <a:p>
            <a:fld id="{0ACB98B3-C3B9-4089-858D-4F71AF27ED16}" type="slidenum">
              <a:rPr lang="en-AU" smtClean="0"/>
              <a:t>22</a:t>
            </a:fld>
            <a:endParaRPr lang="en-AU"/>
          </a:p>
        </p:txBody>
      </p:sp>
    </p:spTree>
    <p:extLst>
      <p:ext uri="{BB962C8B-B14F-4D97-AF65-F5344CB8AC3E}">
        <p14:creationId xmlns:p14="http://schemas.microsoft.com/office/powerpoint/2010/main" val="2607384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ACB98B3-C3B9-4089-858D-4F71AF27ED16}" type="slidenum">
              <a:rPr lang="en-AU" smtClean="0"/>
              <a:t>23</a:t>
            </a:fld>
            <a:endParaRPr lang="en-AU"/>
          </a:p>
        </p:txBody>
      </p:sp>
    </p:spTree>
    <p:extLst>
      <p:ext uri="{BB962C8B-B14F-4D97-AF65-F5344CB8AC3E}">
        <p14:creationId xmlns:p14="http://schemas.microsoft.com/office/powerpoint/2010/main" val="132526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r>
              <a:rPr lang="en-AU" dirty="0" smtClean="0"/>
              <a:t>.</a:t>
            </a:r>
            <a:endParaRPr lang="en-AU" dirty="0"/>
          </a:p>
        </p:txBody>
      </p:sp>
      <p:sp>
        <p:nvSpPr>
          <p:cNvPr id="4" name="Slide Number Placeholder 3"/>
          <p:cNvSpPr>
            <a:spLocks noGrp="1"/>
          </p:cNvSpPr>
          <p:nvPr>
            <p:ph type="sldNum" sz="quarter" idx="10"/>
          </p:nvPr>
        </p:nvSpPr>
        <p:spPr/>
        <p:txBody>
          <a:bodyPr/>
          <a:lstStyle/>
          <a:p>
            <a:fld id="{0ACB98B3-C3B9-4089-858D-4F71AF27ED16}" type="slidenum">
              <a:rPr lang="en-AU" smtClean="0"/>
              <a:t>3</a:t>
            </a:fld>
            <a:endParaRPr lang="en-AU"/>
          </a:p>
        </p:txBody>
      </p:sp>
    </p:spTree>
    <p:extLst>
      <p:ext uri="{BB962C8B-B14F-4D97-AF65-F5344CB8AC3E}">
        <p14:creationId xmlns:p14="http://schemas.microsoft.com/office/powerpoint/2010/main" val="166107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Governance guide completes the trilogy of resources developed by the allied health portfolio of HETI to support allied health education and training in NSW Health.</a:t>
            </a:r>
            <a:endParaRPr lang="en-AU" dirty="0"/>
          </a:p>
        </p:txBody>
      </p:sp>
      <p:sp>
        <p:nvSpPr>
          <p:cNvPr id="4" name="Slide Number Placeholder 3"/>
          <p:cNvSpPr>
            <a:spLocks noGrp="1"/>
          </p:cNvSpPr>
          <p:nvPr>
            <p:ph type="sldNum" sz="quarter" idx="10"/>
          </p:nvPr>
        </p:nvSpPr>
        <p:spPr/>
        <p:txBody>
          <a:bodyPr/>
          <a:lstStyle/>
          <a:p>
            <a:fld id="{0ACB98B3-C3B9-4089-858D-4F71AF27ED16}" type="slidenum">
              <a:rPr lang="en-AU" smtClean="0"/>
              <a:t>4</a:t>
            </a:fld>
            <a:endParaRPr lang="en-AU"/>
          </a:p>
        </p:txBody>
      </p:sp>
    </p:spTree>
    <p:extLst>
      <p:ext uri="{BB962C8B-B14F-4D97-AF65-F5344CB8AC3E}">
        <p14:creationId xmlns:p14="http://schemas.microsoft.com/office/powerpoint/2010/main" val="16610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smtClean="0"/>
          </a:p>
          <a:p>
            <a:r>
              <a:rPr lang="en-AU" baseline="0" dirty="0" smtClean="0"/>
              <a:t> NSW Health defines</a:t>
            </a:r>
          </a:p>
          <a:p>
            <a:pPr marL="171450" indent="-171450">
              <a:buFontTx/>
              <a:buChar char="-"/>
            </a:pPr>
            <a:r>
              <a:rPr lang="en-AU" baseline="0" dirty="0" smtClean="0"/>
              <a:t>“clinical governance as the term used to describe a systematic approach to maintaining and improving the quality of patient care within a health system”</a:t>
            </a:r>
          </a:p>
          <a:p>
            <a:pPr marL="171450" indent="-171450">
              <a:buFontTx/>
              <a:buChar char="-"/>
            </a:pPr>
            <a:endParaRPr lang="en-AU" baseline="0" dirty="0" smtClean="0"/>
          </a:p>
          <a:p>
            <a:pPr marL="171450" indent="-171450">
              <a:buFontTx/>
              <a:buChar char="-"/>
            </a:pPr>
            <a:r>
              <a:rPr lang="en-AU" baseline="0" dirty="0" smtClean="0"/>
              <a:t>At the heart of good governance is the link between what you do, why you do it and the quality of patient care that is being achieved.</a:t>
            </a:r>
          </a:p>
          <a:p>
            <a:endParaRPr lang="en-AU"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5</a:t>
            </a:fld>
            <a:endParaRPr lang="en-AU"/>
          </a:p>
        </p:txBody>
      </p:sp>
    </p:spTree>
    <p:extLst>
      <p:ext uri="{BB962C8B-B14F-4D97-AF65-F5344CB8AC3E}">
        <p14:creationId xmlns:p14="http://schemas.microsoft.com/office/powerpoint/2010/main" val="3623808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smtClean="0"/>
          </a:p>
          <a:p>
            <a:r>
              <a:rPr lang="en-AU" dirty="0" smtClean="0"/>
              <a:t>The term governance in the context</a:t>
            </a:r>
            <a:r>
              <a:rPr lang="en-AU" baseline="0" dirty="0" smtClean="0"/>
              <a:t> of this document formally  refers to a systematic approach to maintaining and improving the quality of education and training for allied health professionals across NSW Health.</a:t>
            </a:r>
          </a:p>
          <a:p>
            <a:r>
              <a:rPr lang="en-AU" baseline="0" dirty="0" smtClean="0"/>
              <a:t> </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ACB98B3-C3B9-4089-858D-4F71AF27ED16}" type="slidenum">
              <a:rPr lang="en-AU" smtClean="0"/>
              <a:t>6</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But what does it really mean?</a:t>
            </a:r>
          </a:p>
          <a:p>
            <a:endParaRPr lang="en-AU"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ACB98B3-C3B9-4089-858D-4F71AF27ED16}" type="slidenum">
              <a:rPr lang="en-AU" smtClean="0"/>
              <a:t>7</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The rules and processes to make sure education and training actually does and can happen in the real world of allied health</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turn this will have a positive impact on our ability to provide high quality care to patients and improve health care outcomes – so these two things are directly related</a:t>
            </a:r>
            <a:endParaRPr lang="en-US"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ACB98B3-C3B9-4089-858D-4F71AF27ED16}" type="slidenum">
              <a:rPr lang="en-AU" smtClean="0"/>
              <a:t>8</a:t>
            </a:fld>
            <a:endParaRPr lang="en-AU"/>
          </a:p>
        </p:txBody>
      </p:sp>
    </p:spTree>
    <p:extLst>
      <p:ext uri="{BB962C8B-B14F-4D97-AF65-F5344CB8AC3E}">
        <p14:creationId xmlns:p14="http://schemas.microsoft.com/office/powerpoint/2010/main" val="307062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smtClean="0"/>
          </a:p>
        </p:txBody>
      </p:sp>
      <p:sp>
        <p:nvSpPr>
          <p:cNvPr id="4" name="Slide Number Placeholder 3"/>
          <p:cNvSpPr>
            <a:spLocks noGrp="1"/>
          </p:cNvSpPr>
          <p:nvPr>
            <p:ph type="sldNum" sz="quarter" idx="10"/>
          </p:nvPr>
        </p:nvSpPr>
        <p:spPr/>
        <p:txBody>
          <a:bodyPr/>
          <a:lstStyle/>
          <a:p>
            <a:fld id="{0ACB98B3-C3B9-4089-858D-4F71AF27ED16}" type="slidenum">
              <a:rPr lang="en-AU" smtClean="0"/>
              <a:t>9</a:t>
            </a:fld>
            <a:endParaRPr lang="en-AU"/>
          </a:p>
        </p:txBody>
      </p:sp>
    </p:spTree>
    <p:extLst>
      <p:ext uri="{BB962C8B-B14F-4D97-AF65-F5344CB8AC3E}">
        <p14:creationId xmlns:p14="http://schemas.microsoft.com/office/powerpoint/2010/main" val="307062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62F435B2-688D-4FEA-A429-578EC6CD39C2}" type="datetimeFigureOut">
              <a:rPr lang="en-AU" smtClean="0"/>
              <a:t>2/10/2014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219856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2F435B2-688D-4FEA-A429-578EC6CD39C2}" type="datetimeFigureOut">
              <a:rPr lang="en-AU" smtClean="0"/>
              <a:t>2/10/2014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241357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2F435B2-688D-4FEA-A429-578EC6CD39C2}" type="datetimeFigureOut">
              <a:rPr lang="en-AU" smtClean="0"/>
              <a:t>2/10/2014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152758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62F435B2-688D-4FEA-A429-578EC6CD39C2}" type="datetimeFigureOut">
              <a:rPr lang="en-AU" smtClean="0"/>
              <a:t>2/10/2014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2954878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F435B2-688D-4FEA-A429-578EC6CD39C2}" type="datetimeFigureOut">
              <a:rPr lang="en-AU" smtClean="0"/>
              <a:t>2/10/2014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1573897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62F435B2-688D-4FEA-A429-578EC6CD39C2}" type="datetimeFigureOut">
              <a:rPr lang="en-AU" smtClean="0"/>
              <a:t>2/10/2014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163236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62F435B2-688D-4FEA-A429-578EC6CD39C2}" type="datetimeFigureOut">
              <a:rPr lang="en-AU" smtClean="0"/>
              <a:t>2/10/2014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72883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62F435B2-688D-4FEA-A429-578EC6CD39C2}" type="datetimeFigureOut">
              <a:rPr lang="en-AU" smtClean="0"/>
              <a:t>2/10/2014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349438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F435B2-688D-4FEA-A429-578EC6CD39C2}" type="datetimeFigureOut">
              <a:rPr lang="en-AU" smtClean="0"/>
              <a:t>2/10/2014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275225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435B2-688D-4FEA-A429-578EC6CD39C2}" type="datetimeFigureOut">
              <a:rPr lang="en-AU" smtClean="0"/>
              <a:t>2/10/2014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2979904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F435B2-688D-4FEA-A429-578EC6CD39C2}" type="datetimeFigureOut">
              <a:rPr lang="en-AU" smtClean="0"/>
              <a:t>2/10/2014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78860A-D2EC-4E71-9D8E-A87A10F9A8BE}" type="slidenum">
              <a:rPr lang="en-AU" smtClean="0"/>
              <a:t>‹#›</a:t>
            </a:fld>
            <a:endParaRPr lang="en-AU"/>
          </a:p>
        </p:txBody>
      </p:sp>
    </p:spTree>
    <p:extLst>
      <p:ext uri="{BB962C8B-B14F-4D97-AF65-F5344CB8AC3E}">
        <p14:creationId xmlns:p14="http://schemas.microsoft.com/office/powerpoint/2010/main" val="3877114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435B2-688D-4FEA-A429-578EC6CD39C2}" type="datetimeFigureOut">
              <a:rPr lang="en-AU" smtClean="0"/>
              <a:t>2/10/2014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78860A-D2EC-4E71-9D8E-A87A10F9A8BE}" type="slidenum">
              <a:rPr lang="en-AU" smtClean="0"/>
              <a:t>‹#›</a:t>
            </a:fld>
            <a:endParaRPr lang="en-AU"/>
          </a:p>
        </p:txBody>
      </p:sp>
    </p:spTree>
    <p:extLst>
      <p:ext uri="{BB962C8B-B14F-4D97-AF65-F5344CB8AC3E}">
        <p14:creationId xmlns:p14="http://schemas.microsoft.com/office/powerpoint/2010/main" val="2035440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0.png"/><Relationship Id="rId4" Type="http://schemas.openxmlformats.org/officeDocument/2006/relationships/diagramLayout" Target="../diagrams/layout5.xml"/><Relationship Id="rId9"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11.png"/><Relationship Id="rId4" Type="http://schemas.openxmlformats.org/officeDocument/2006/relationships/diagramLayout" Target="../diagrams/layout6.xml"/><Relationship Id="rId9"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14.png"/><Relationship Id="rId4" Type="http://schemas.openxmlformats.org/officeDocument/2006/relationships/diagramLayout" Target="../diagrams/layout7.xml"/><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10" Type="http://schemas.openxmlformats.org/officeDocument/2006/relationships/image" Target="../media/image15.png"/><Relationship Id="rId4" Type="http://schemas.openxmlformats.org/officeDocument/2006/relationships/diagramLayout" Target="../diagrams/layout8.xml"/><Relationship Id="rId9"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image" Target="../media/image16.png"/><Relationship Id="rId4" Type="http://schemas.openxmlformats.org/officeDocument/2006/relationships/diagramLayout" Target="../diagrams/layout9.xml"/><Relationship Id="rId9"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10" Type="http://schemas.openxmlformats.org/officeDocument/2006/relationships/image" Target="../media/image17.png"/><Relationship Id="rId4" Type="http://schemas.openxmlformats.org/officeDocument/2006/relationships/diagramLayout" Target="../diagrams/layout10.xml"/><Relationship Id="rId9"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18.png"/><Relationship Id="rId4" Type="http://schemas.openxmlformats.org/officeDocument/2006/relationships/diagramLayout" Target="../diagrams/layout11.xml"/><Relationship Id="rId9"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19.png"/><Relationship Id="rId4" Type="http://schemas.openxmlformats.org/officeDocument/2006/relationships/diagramLayout" Target="../diagrams/layout12.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10" Type="http://schemas.openxmlformats.org/officeDocument/2006/relationships/image" Target="../media/image20.png"/><Relationship Id="rId4" Type="http://schemas.openxmlformats.org/officeDocument/2006/relationships/diagramLayout" Target="../diagrams/layout13.xml"/><Relationship Id="rId9"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10" Type="http://schemas.openxmlformats.org/officeDocument/2006/relationships/image" Target="../media/image21.wmf"/><Relationship Id="rId4" Type="http://schemas.openxmlformats.org/officeDocument/2006/relationships/diagramLayout" Target="../diagrams/layout14.xml"/><Relationship Id="rId9"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www.freeimages.com/browse.phtml?f=download&amp;id=1076818&amp;redirect=photo"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wmf"/><Relationship Id="rId4" Type="http://schemas.openxmlformats.org/officeDocument/2006/relationships/diagramLayout" Target="../diagrams/layout1.xml"/><Relationship Id="rId9"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8.wmf"/><Relationship Id="rId4" Type="http://schemas.openxmlformats.org/officeDocument/2006/relationships/diagramLayout" Target="../diagrams/layout2.xml"/><Relationship Id="rId9"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9.png"/><Relationship Id="rId4" Type="http://schemas.openxmlformats.org/officeDocument/2006/relationships/diagramLayout" Target="../diagrams/layout3.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L:\aPublishing\HETI logos\jpg\HETI_logo_new_large_RGB_15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37736"/>
          <a:stretch/>
        </p:blipFill>
        <p:spPr bwMode="auto">
          <a:xfrm rot="21540000">
            <a:off x="-172031" y="2131345"/>
            <a:ext cx="9317162" cy="3606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187624" y="1120676"/>
            <a:ext cx="7272808" cy="2031325"/>
          </a:xfrm>
          <a:prstGeom prst="rect">
            <a:avLst/>
          </a:prstGeom>
        </p:spPr>
        <p:txBody>
          <a:bodyPr wrap="square">
            <a:spAutoFit/>
          </a:bodyPr>
          <a:lstStyle/>
          <a:p>
            <a:pPr algn="ctr"/>
            <a:r>
              <a:rPr lang="en-AU" sz="3600" b="1" dirty="0" smtClean="0">
                <a:solidFill>
                  <a:schemeClr val="accent5">
                    <a:lumMod val="75000"/>
                  </a:schemeClr>
                </a:solidFill>
              </a:rPr>
              <a:t>The Governance Guide:</a:t>
            </a:r>
          </a:p>
          <a:p>
            <a:pPr algn="ctr"/>
            <a:r>
              <a:rPr lang="en-AU" sz="3600" b="1" dirty="0" smtClean="0">
                <a:solidFill>
                  <a:schemeClr val="accent5">
                    <a:lumMod val="75000"/>
                  </a:schemeClr>
                </a:solidFill>
              </a:rPr>
              <a:t>A best practice framework for allied health education and training</a:t>
            </a:r>
            <a:r>
              <a:rPr lang="en-AU" dirty="0"/>
              <a:t>	</a:t>
            </a:r>
            <a:br>
              <a:rPr lang="en-AU" dirty="0"/>
            </a:br>
            <a:endParaRPr lang="en-AU" dirty="0"/>
          </a:p>
        </p:txBody>
      </p:sp>
    </p:spTree>
    <p:extLst>
      <p:ext uri="{BB962C8B-B14F-4D97-AF65-F5344CB8AC3E}">
        <p14:creationId xmlns:p14="http://schemas.microsoft.com/office/powerpoint/2010/main" val="236721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lstStyle/>
          <a:p>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085714"/>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67544" y="1556792"/>
            <a:ext cx="7499176" cy="4752528"/>
          </a:xfrm>
        </p:spPr>
        <p:txBody>
          <a:bodyPr>
            <a:normAutofit/>
          </a:bodyPr>
          <a:lstStyle/>
          <a:p>
            <a:pPr>
              <a:spcBef>
                <a:spcPct val="0"/>
              </a:spcBef>
            </a:pPr>
            <a:r>
              <a:rPr lang="en-AU" sz="2400" dirty="0" smtClean="0"/>
              <a:t>How does this relate to current work being conducted in this LHD/SN?</a:t>
            </a:r>
          </a:p>
          <a:p>
            <a:pPr>
              <a:spcBef>
                <a:spcPct val="0"/>
              </a:spcBef>
            </a:pPr>
            <a:endParaRPr lang="en-AU" sz="2400" dirty="0"/>
          </a:p>
          <a:p>
            <a:pPr>
              <a:spcBef>
                <a:spcPct val="0"/>
              </a:spcBef>
            </a:pPr>
            <a:r>
              <a:rPr lang="en-AU" sz="2400" dirty="0" smtClean="0"/>
              <a:t>Will this help meet the NSW Ministry of Health service agreement for:</a:t>
            </a:r>
          </a:p>
          <a:p>
            <a:pPr>
              <a:spcBef>
                <a:spcPct val="0"/>
              </a:spcBef>
            </a:pPr>
            <a:endParaRPr lang="en-AU" sz="2400" dirty="0" smtClean="0"/>
          </a:p>
          <a:p>
            <a:pPr marL="342900" indent="-342900">
              <a:spcBef>
                <a:spcPct val="0"/>
              </a:spcBef>
              <a:buFont typeface="Arial" panose="020B0604020202020204" pitchFamily="34" charset="0"/>
              <a:buChar char="•"/>
            </a:pPr>
            <a:r>
              <a:rPr lang="en-AU" sz="2400" dirty="0" smtClean="0"/>
              <a:t>LHD/SN training and learning plan?</a:t>
            </a:r>
          </a:p>
          <a:p>
            <a:pPr marL="342900" indent="-342900">
              <a:spcBef>
                <a:spcPct val="0"/>
              </a:spcBef>
              <a:buFont typeface="Arial" panose="020B0604020202020204" pitchFamily="34" charset="0"/>
              <a:buChar char="•"/>
            </a:pPr>
            <a:r>
              <a:rPr lang="en-AU" sz="2400" dirty="0" smtClean="0"/>
              <a:t>Support for AH education?</a:t>
            </a:r>
          </a:p>
          <a:p>
            <a:pPr>
              <a:spcBef>
                <a:spcPct val="0"/>
              </a:spcBef>
            </a:pPr>
            <a:endParaRPr lang="en-AU" sz="2400" dirty="0"/>
          </a:p>
          <a:p>
            <a:pPr>
              <a:spcBef>
                <a:spcPct val="0"/>
              </a:spcBef>
            </a:pPr>
            <a:endParaRPr lang="en-AU" sz="2000" b="1" dirty="0">
              <a:latin typeface="+mj-lt"/>
              <a:ea typeface="+mj-ea"/>
              <a:cs typeface="+mj-cs"/>
            </a:endParaRPr>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HOW DOES THIS RELATE TO US?</a:t>
            </a:r>
            <a:endParaRPr lang="en-AU" sz="2000" b="1" dirty="0">
              <a:solidFill>
                <a:schemeClr val="bg1"/>
              </a:solidFill>
            </a:endParaRPr>
          </a:p>
        </p:txBody>
      </p:sp>
      <p:pic>
        <p:nvPicPr>
          <p:cNvPr id="1028" name="Picture 4" descr="C:\Users\60029153.HEALTHTECH\AppData\Local\Microsoft\Windows\Temporary Internet Files\Content.IE5\VLAM73F6\MC900441498[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4922" y="2679812"/>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411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6229204"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THE GUIDELINES AND THREE </a:t>
            </a:r>
            <a:r>
              <a:rPr lang="en-AU" sz="2000" b="1" dirty="0">
                <a:solidFill>
                  <a:schemeClr val="bg1"/>
                </a:solidFill>
              </a:rPr>
              <a:t>STAKEHOLDER GROUPS</a:t>
            </a:r>
          </a:p>
        </p:txBody>
      </p:sp>
      <p:sp>
        <p:nvSpPr>
          <p:cNvPr id="18" name="Title 17"/>
          <p:cNvSpPr>
            <a:spLocks noGrp="1"/>
          </p:cNvSpPr>
          <p:nvPr>
            <p:ph type="title"/>
          </p:nvPr>
        </p:nvSpPr>
        <p:spPr/>
        <p:txBody>
          <a:bodyPr/>
          <a:lstStyle/>
          <a:p>
            <a:endParaRPr lang="en-AU"/>
          </a:p>
        </p:txBody>
      </p:sp>
      <p:sp>
        <p:nvSpPr>
          <p:cNvPr id="16" name="Content Placeholder 15"/>
          <p:cNvSpPr>
            <a:spLocks noGrp="1"/>
          </p:cNvSpPr>
          <p:nvPr>
            <p:ph sz="half" idx="1"/>
          </p:nvPr>
        </p:nvSpPr>
        <p:spPr>
          <a:xfrm>
            <a:off x="3707904" y="1600200"/>
            <a:ext cx="4320480" cy="4525963"/>
          </a:xfrm>
        </p:spPr>
        <p:txBody>
          <a:bodyPr>
            <a:normAutofit/>
          </a:bodyPr>
          <a:lstStyle/>
          <a:p>
            <a:pPr marL="0" indent="0">
              <a:buNone/>
            </a:pPr>
            <a:r>
              <a:rPr lang="en-AU" sz="2400" b="1" dirty="0" smtClean="0"/>
              <a:t>Guidelines</a:t>
            </a:r>
          </a:p>
          <a:p>
            <a:pPr marL="514350" indent="-514350">
              <a:buAutoNum type="arabicPeriod"/>
            </a:pPr>
            <a:r>
              <a:rPr lang="en-AU" sz="2400" dirty="0" smtClean="0"/>
              <a:t>System of Governance</a:t>
            </a:r>
          </a:p>
          <a:p>
            <a:pPr marL="514350" indent="-514350">
              <a:buAutoNum type="arabicPeriod"/>
            </a:pPr>
            <a:r>
              <a:rPr lang="en-AU" sz="2400" dirty="0" smtClean="0"/>
              <a:t>Health Care Needs of the Population</a:t>
            </a:r>
          </a:p>
          <a:p>
            <a:pPr marL="514350" indent="-514350">
              <a:buAutoNum type="arabicPeriod"/>
            </a:pPr>
            <a:r>
              <a:rPr lang="en-AU" sz="2400" dirty="0" smtClean="0"/>
              <a:t>Learning, Teaching and CPD</a:t>
            </a:r>
          </a:p>
          <a:p>
            <a:pPr marL="514350" indent="-514350">
              <a:buAutoNum type="arabicPeriod"/>
            </a:pPr>
            <a:r>
              <a:rPr lang="en-AU" sz="2400" dirty="0" smtClean="0"/>
              <a:t>Clinical Supervision</a:t>
            </a:r>
          </a:p>
          <a:p>
            <a:pPr marL="514350" indent="-514350">
              <a:buAutoNum type="arabicPeriod"/>
            </a:pPr>
            <a:r>
              <a:rPr lang="en-AU" sz="2400" dirty="0" smtClean="0"/>
              <a:t>Collaborative Relationships</a:t>
            </a:r>
          </a:p>
          <a:p>
            <a:pPr marL="514350" indent="-514350">
              <a:buAutoNum type="arabicPeriod"/>
            </a:pPr>
            <a:r>
              <a:rPr lang="en-AU" sz="2400" dirty="0" smtClean="0"/>
              <a:t>Advocacy</a:t>
            </a:r>
            <a:endParaRPr lang="en-AU" sz="2400" dirty="0"/>
          </a:p>
        </p:txBody>
      </p:sp>
      <p:sp>
        <p:nvSpPr>
          <p:cNvPr id="19" name="Content Placeholder 18"/>
          <p:cNvSpPr>
            <a:spLocks noGrp="1"/>
          </p:cNvSpPr>
          <p:nvPr>
            <p:ph sz="half" idx="2"/>
          </p:nvPr>
        </p:nvSpPr>
        <p:spPr>
          <a:xfrm>
            <a:off x="4597386" y="1556792"/>
            <a:ext cx="4038600" cy="4525963"/>
          </a:xfrm>
        </p:spPr>
        <p:txBody>
          <a:bodyPr>
            <a:normAutofit/>
          </a:bodyPr>
          <a:lstStyle/>
          <a:p>
            <a:endParaRPr lang="en-AU" dirty="0" smtClean="0"/>
          </a:p>
          <a:p>
            <a:endParaRPr lang="en-AU" dirty="0"/>
          </a:p>
          <a:p>
            <a:endParaRPr lang="en-AU" dirty="0" smtClean="0"/>
          </a:p>
          <a:p>
            <a:endParaRPr lang="en-AU" dirty="0"/>
          </a:p>
        </p:txBody>
      </p:sp>
      <p:sp>
        <p:nvSpPr>
          <p:cNvPr id="2" name="Oval 1"/>
          <p:cNvSpPr/>
          <p:nvPr/>
        </p:nvSpPr>
        <p:spPr>
          <a:xfrm>
            <a:off x="202393" y="1196752"/>
            <a:ext cx="2376264" cy="1512168"/>
          </a:xfrm>
          <a:prstGeom prst="ellipse">
            <a:avLst/>
          </a:prstGeom>
          <a:solidFill>
            <a:srgbClr val="AADA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Individuals</a:t>
            </a:r>
            <a:endParaRPr lang="en-AU" dirty="0"/>
          </a:p>
        </p:txBody>
      </p:sp>
      <p:sp>
        <p:nvSpPr>
          <p:cNvPr id="3" name="Oval 2"/>
          <p:cNvSpPr/>
          <p:nvPr/>
        </p:nvSpPr>
        <p:spPr>
          <a:xfrm>
            <a:off x="467544" y="2852936"/>
            <a:ext cx="2016224" cy="1728192"/>
          </a:xfrm>
          <a:prstGeom prst="ellipse">
            <a:avLst/>
          </a:prstGeom>
          <a:solidFill>
            <a:srgbClr val="74C7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Managers</a:t>
            </a:r>
            <a:endParaRPr lang="en-AU" dirty="0"/>
          </a:p>
        </p:txBody>
      </p:sp>
      <p:sp>
        <p:nvSpPr>
          <p:cNvPr id="4" name="Oval 3"/>
          <p:cNvSpPr/>
          <p:nvPr/>
        </p:nvSpPr>
        <p:spPr>
          <a:xfrm>
            <a:off x="452661" y="4713855"/>
            <a:ext cx="2880320" cy="1338265"/>
          </a:xfrm>
          <a:prstGeom prst="ellipse">
            <a:avLst/>
          </a:prstGeom>
          <a:solidFill>
            <a:srgbClr val="188C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Organisation</a:t>
            </a:r>
            <a:endParaRPr lang="en-AU" dirty="0"/>
          </a:p>
        </p:txBody>
      </p:sp>
    </p:spTree>
    <p:extLst>
      <p:ext uri="{BB962C8B-B14F-4D97-AF65-F5344CB8AC3E}">
        <p14:creationId xmlns:p14="http://schemas.microsoft.com/office/powerpoint/2010/main" val="10558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0032834"/>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57200" y="2132856"/>
            <a:ext cx="4114290" cy="3993307"/>
          </a:xfrm>
        </p:spPr>
        <p:txBody>
          <a:bodyPr>
            <a:normAutofit/>
          </a:bodyPr>
          <a:lstStyle/>
          <a:p>
            <a:endParaRPr lang="en-AU" sz="2000" i="1" dirty="0"/>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FRAMEWORK TOUR </a:t>
            </a:r>
            <a:endParaRPr lang="en-AU" sz="2000" b="1" dirty="0">
              <a:solidFill>
                <a:schemeClr val="bg1"/>
              </a:solidFill>
            </a:endParaRPr>
          </a:p>
        </p:txBody>
      </p:sp>
      <p:pic>
        <p:nvPicPr>
          <p:cNvPr id="10" name="Picture 9"/>
          <p:cNvPicPr/>
          <p:nvPr/>
        </p:nvPicPr>
        <p:blipFill rotWithShape="1">
          <a:blip r:embed="rId10"/>
          <a:srcRect l="6744" t="45647" r="4473" b="4643"/>
          <a:stretch/>
        </p:blipFill>
        <p:spPr bwMode="auto">
          <a:xfrm>
            <a:off x="107504" y="1052736"/>
            <a:ext cx="8856983" cy="45365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2054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08" t="16413" r="25811" b="9497"/>
          <a:stretch/>
        </p:blipFill>
        <p:spPr bwMode="auto">
          <a:xfrm>
            <a:off x="1187624" y="980728"/>
            <a:ext cx="6768752" cy="5712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404664"/>
            <a:ext cx="9144000" cy="523220"/>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2700000" scaled="1"/>
            <a:tileRect/>
          </a:gradFill>
        </p:spPr>
        <p:txBody>
          <a:bodyPr wrap="square" rtlCol="0">
            <a:spAutoFit/>
          </a:bodyPr>
          <a:lstStyle/>
          <a:p>
            <a:r>
              <a:rPr lang="en-AU" sz="2800" b="1" dirty="0" smtClean="0">
                <a:solidFill>
                  <a:schemeClr val="bg1"/>
                </a:solidFill>
              </a:rPr>
              <a:t>FRAMEWORK FOR ALLIED HEALTH EDUCATION &amp; TRAINING</a:t>
            </a:r>
            <a:endParaRPr lang="en-AU" sz="2800" b="1" dirty="0">
              <a:solidFill>
                <a:schemeClr val="bg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8323" y="6165304"/>
            <a:ext cx="1579085" cy="575050"/>
          </a:xfrm>
          <a:prstGeom prst="rect">
            <a:avLst/>
          </a:prstGeom>
        </p:spPr>
      </p:pic>
    </p:spTree>
    <p:extLst>
      <p:ext uri="{BB962C8B-B14F-4D97-AF65-F5344CB8AC3E}">
        <p14:creationId xmlns:p14="http://schemas.microsoft.com/office/powerpoint/2010/main" val="320563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49"/>
            <a:ext cx="4762872" cy="1283743"/>
          </a:xfrm>
        </p:spPr>
        <p:txBody>
          <a:bodyPr/>
          <a:lstStyle/>
          <a:p>
            <a:r>
              <a:rPr lang="en-AU" dirty="0" smtClean="0"/>
              <a:t>Guideline 1. System of Governance</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26027462"/>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FRAMEWORK TOUR </a:t>
            </a:r>
            <a:endParaRPr lang="en-AU" sz="2000" b="1" dirty="0">
              <a:solidFill>
                <a:schemeClr val="bg1"/>
              </a:solidFill>
            </a:endParaRPr>
          </a:p>
        </p:txBody>
      </p:sp>
      <p:pic>
        <p:nvPicPr>
          <p:cNvPr id="30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36096" y="1881323"/>
            <a:ext cx="3029719" cy="369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67544" y="1556792"/>
            <a:ext cx="3888432" cy="1318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u="sng" dirty="0" smtClean="0"/>
              <a:t>Description</a:t>
            </a:r>
          </a:p>
          <a:p>
            <a:r>
              <a:rPr lang="en-AU" dirty="0" smtClean="0"/>
              <a:t>Health </a:t>
            </a:r>
            <a:r>
              <a:rPr lang="en-AU" dirty="0"/>
              <a:t>services have a robust </a:t>
            </a:r>
            <a:r>
              <a:rPr lang="en-AU" dirty="0" smtClean="0"/>
              <a:t>system </a:t>
            </a:r>
            <a:r>
              <a:rPr lang="en-AU" dirty="0"/>
              <a:t>of governance for education and training for allied health professionals</a:t>
            </a:r>
          </a:p>
        </p:txBody>
      </p:sp>
      <p:sp>
        <p:nvSpPr>
          <p:cNvPr id="9" name="Text Placeholder 8"/>
          <p:cNvSpPr>
            <a:spLocks noGrp="1"/>
          </p:cNvSpPr>
          <p:nvPr>
            <p:ph type="body" sz="half" idx="2"/>
          </p:nvPr>
        </p:nvSpPr>
        <p:spPr/>
        <p:txBody>
          <a:bodyPr/>
          <a:lstStyle/>
          <a:p>
            <a:endParaRPr lang="en-AU" dirty="0" smtClean="0"/>
          </a:p>
          <a:p>
            <a:endParaRPr lang="en-AU" dirty="0"/>
          </a:p>
        </p:txBody>
      </p:sp>
      <p:sp>
        <p:nvSpPr>
          <p:cNvPr id="10" name="Rounded Rectangle 9"/>
          <p:cNvSpPr/>
          <p:nvPr/>
        </p:nvSpPr>
        <p:spPr>
          <a:xfrm>
            <a:off x="467544" y="2881404"/>
            <a:ext cx="3974715" cy="166480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u="sng" dirty="0">
                <a:solidFill>
                  <a:srgbClr val="4F81BD">
                    <a:lumMod val="75000"/>
                  </a:srgbClr>
                </a:solidFill>
              </a:rPr>
              <a:t>Practice Example</a:t>
            </a:r>
          </a:p>
          <a:p>
            <a:r>
              <a:rPr lang="en-AU" i="1" dirty="0">
                <a:solidFill>
                  <a:srgbClr val="4F81BD">
                    <a:lumMod val="75000"/>
                  </a:srgbClr>
                </a:solidFill>
              </a:rPr>
              <a:t>‘All position descriptions are up to date and clearly articulate educational responsibilities in line with industrial award requirements and level of experience’</a:t>
            </a:r>
          </a:p>
        </p:txBody>
      </p:sp>
      <p:sp>
        <p:nvSpPr>
          <p:cNvPr id="11" name="Rounded Rectangle 10"/>
          <p:cNvSpPr/>
          <p:nvPr/>
        </p:nvSpPr>
        <p:spPr>
          <a:xfrm>
            <a:off x="402673" y="4509120"/>
            <a:ext cx="4104456" cy="15121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a:solidFill>
                  <a:schemeClr val="accent1">
                    <a:lumMod val="50000"/>
                  </a:schemeClr>
                </a:solidFill>
              </a:rPr>
              <a:t>Outcome</a:t>
            </a:r>
          </a:p>
          <a:p>
            <a:r>
              <a:rPr lang="en-US" dirty="0">
                <a:solidFill>
                  <a:schemeClr val="accent1">
                    <a:lumMod val="50000"/>
                  </a:schemeClr>
                </a:solidFill>
              </a:rPr>
              <a:t>Education and training of allied health is core business of health services through the alignment of </a:t>
            </a:r>
            <a:r>
              <a:rPr lang="en-US" dirty="0" err="1" smtClean="0">
                <a:solidFill>
                  <a:schemeClr val="accent1">
                    <a:lumMod val="50000"/>
                  </a:schemeClr>
                </a:solidFill>
              </a:rPr>
              <a:t>organisation</a:t>
            </a:r>
            <a:r>
              <a:rPr lang="en-US" dirty="0" smtClean="0">
                <a:solidFill>
                  <a:schemeClr val="accent1">
                    <a:lumMod val="50000"/>
                  </a:schemeClr>
                </a:solidFill>
              </a:rPr>
              <a:t> </a:t>
            </a:r>
            <a:r>
              <a:rPr lang="en-US" dirty="0">
                <a:solidFill>
                  <a:schemeClr val="accent1">
                    <a:lumMod val="50000"/>
                  </a:schemeClr>
                </a:solidFill>
              </a:rPr>
              <a:t>and individual goals</a:t>
            </a:r>
            <a:endParaRPr lang="en-AU" dirty="0">
              <a:solidFill>
                <a:schemeClr val="accent1">
                  <a:lumMod val="50000"/>
                </a:schemeClr>
              </a:solidFill>
            </a:endParaRPr>
          </a:p>
        </p:txBody>
      </p:sp>
    </p:spTree>
    <p:extLst>
      <p:ext uri="{BB962C8B-B14F-4D97-AF65-F5344CB8AC3E}">
        <p14:creationId xmlns:p14="http://schemas.microsoft.com/office/powerpoint/2010/main" val="27472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6244"/>
            <a:ext cx="5544616" cy="1162050"/>
          </a:xfrm>
        </p:spPr>
        <p:txBody>
          <a:bodyPr/>
          <a:lstStyle/>
          <a:p>
            <a:r>
              <a:rPr lang="en-AU" dirty="0" smtClean="0"/>
              <a:t>Guideline 2. Health Care Needs of the Population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67320781"/>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FRAMEWORK TOUR </a:t>
            </a:r>
            <a:endParaRPr lang="en-AU" sz="2000" b="1" dirty="0">
              <a:solidFill>
                <a:schemeClr val="bg1"/>
              </a:solidFill>
            </a:endParaRPr>
          </a:p>
        </p:txBody>
      </p:sp>
      <p:pic>
        <p:nvPicPr>
          <p:cNvPr id="4098"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872" y="3933056"/>
            <a:ext cx="5514132" cy="1727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395536" y="1700808"/>
            <a:ext cx="3888432" cy="1728192"/>
          </a:xfrm>
          <a:prstGeom prst="roundRect">
            <a:avLst/>
          </a:prstGeom>
          <a:solidFill>
            <a:srgbClr val="FF5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u="sng" dirty="0" smtClean="0"/>
              <a:t>Description</a:t>
            </a:r>
          </a:p>
          <a:p>
            <a:r>
              <a:rPr lang="en-AU" dirty="0"/>
              <a:t>Planning of education and training for allied health professionals is driven by the health care needs of the population</a:t>
            </a:r>
          </a:p>
          <a:p>
            <a:endParaRPr lang="en-AU" u="sng" dirty="0"/>
          </a:p>
        </p:txBody>
      </p:sp>
      <p:sp>
        <p:nvSpPr>
          <p:cNvPr id="10" name="Rounded Rectangle 9"/>
          <p:cNvSpPr/>
          <p:nvPr/>
        </p:nvSpPr>
        <p:spPr>
          <a:xfrm>
            <a:off x="4549439" y="1771861"/>
            <a:ext cx="3744416" cy="2088232"/>
          </a:xfrm>
          <a:prstGeom prst="roundRect">
            <a:avLst/>
          </a:prstGeom>
          <a:solidFill>
            <a:srgbClr val="FF7C8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t>Practice Example</a:t>
            </a:r>
          </a:p>
          <a:p>
            <a:r>
              <a:rPr lang="en-AU" i="1" dirty="0" smtClean="0"/>
              <a:t>‘Information </a:t>
            </a:r>
            <a:r>
              <a:rPr lang="en-AU" i="1" dirty="0"/>
              <a:t>gathered from patient/client groups and used to inform education activities, including demographics, case mix, disease profiles and satisfaction with care delivery’</a:t>
            </a:r>
          </a:p>
        </p:txBody>
      </p:sp>
      <p:sp>
        <p:nvSpPr>
          <p:cNvPr id="11" name="Rounded Rectangle 10"/>
          <p:cNvSpPr/>
          <p:nvPr/>
        </p:nvSpPr>
        <p:spPr>
          <a:xfrm>
            <a:off x="237392" y="4028730"/>
            <a:ext cx="3168352" cy="1824243"/>
          </a:xfrm>
          <a:prstGeom prst="roundRect">
            <a:avLst/>
          </a:prstGeom>
          <a:solidFill>
            <a:srgbClr val="FF999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rgbClr val="C00000"/>
                </a:solidFill>
              </a:rPr>
              <a:t>Outcome</a:t>
            </a:r>
          </a:p>
          <a:p>
            <a:r>
              <a:rPr lang="en-US" dirty="0" smtClean="0">
                <a:solidFill>
                  <a:srgbClr val="C00000"/>
                </a:solidFill>
              </a:rPr>
              <a:t>Patients/clients </a:t>
            </a:r>
            <a:r>
              <a:rPr lang="en-US" dirty="0">
                <a:solidFill>
                  <a:srgbClr val="C00000"/>
                </a:solidFill>
              </a:rPr>
              <a:t>are treated by skilled professionals and teams with current knowledge and skills to meet their health care needs</a:t>
            </a:r>
            <a:endParaRPr lang="en-AU" dirty="0">
              <a:solidFill>
                <a:srgbClr val="C00000"/>
              </a:solidFill>
            </a:endParaRPr>
          </a:p>
        </p:txBody>
      </p:sp>
    </p:spTree>
    <p:extLst>
      <p:ext uri="{BB962C8B-B14F-4D97-AF65-F5344CB8AC3E}">
        <p14:creationId xmlns:p14="http://schemas.microsoft.com/office/powerpoint/2010/main" val="95968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88" y="305329"/>
            <a:ext cx="5915000" cy="1162050"/>
          </a:xfrm>
        </p:spPr>
        <p:txBody>
          <a:bodyPr/>
          <a:lstStyle/>
          <a:p>
            <a:r>
              <a:rPr lang="en-AU" dirty="0" smtClean="0"/>
              <a:t>Guideline 3. Learning, Teaching and CPD</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081684"/>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FRAMEWORK TOUR </a:t>
            </a:r>
            <a:endParaRPr lang="en-AU" sz="2000" b="1" dirty="0">
              <a:solidFill>
                <a:schemeClr val="bg1"/>
              </a:solidFill>
            </a:endParaRPr>
          </a:p>
        </p:txBody>
      </p:sp>
      <p:pic>
        <p:nvPicPr>
          <p:cNvPr id="9" name="Picture 8"/>
          <p:cNvPicPr/>
          <p:nvPr/>
        </p:nvPicPr>
        <p:blipFill>
          <a:blip r:embed="rId10">
            <a:extLst>
              <a:ext uri="{28A0092B-C50C-407E-A947-70E740481C1C}">
                <a14:useLocalDpi xmlns:a14="http://schemas.microsoft.com/office/drawing/2010/main" val="0"/>
              </a:ext>
            </a:extLst>
          </a:blip>
          <a:srcRect/>
          <a:stretch>
            <a:fillRect/>
          </a:stretch>
        </p:blipFill>
        <p:spPr bwMode="auto">
          <a:xfrm>
            <a:off x="5859871" y="1628800"/>
            <a:ext cx="2744577"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67544" y="1412776"/>
            <a:ext cx="5040560" cy="157470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a:t>Description</a:t>
            </a:r>
          </a:p>
          <a:p>
            <a:r>
              <a:rPr lang="en-AU" dirty="0"/>
              <a:t>Structures and processes are in place and tools are available to support learning, teaching and continued professional development (CPD) of allied health professionals in the workplace</a:t>
            </a:r>
          </a:p>
        </p:txBody>
      </p:sp>
      <p:sp>
        <p:nvSpPr>
          <p:cNvPr id="10" name="Rounded Rectangle 9"/>
          <p:cNvSpPr/>
          <p:nvPr/>
        </p:nvSpPr>
        <p:spPr>
          <a:xfrm>
            <a:off x="517973" y="3006218"/>
            <a:ext cx="5040560" cy="1665759"/>
          </a:xfrm>
          <a:prstGeom prst="roundRect">
            <a:avLst/>
          </a:prstGeom>
          <a:solidFill>
            <a:srgbClr val="00CC66"/>
          </a:solidFill>
          <a:ln>
            <a:solidFill>
              <a:srgbClr val="188C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b="1" u="sng" dirty="0" smtClean="0"/>
          </a:p>
          <a:p>
            <a:r>
              <a:rPr lang="en-AU" b="1" u="sng" dirty="0" smtClean="0"/>
              <a:t>Practice Example</a:t>
            </a:r>
          </a:p>
          <a:p>
            <a:r>
              <a:rPr lang="en-AU" i="1" dirty="0"/>
              <a:t>‘CPD activities are aligned with an individual learning and development plan</a:t>
            </a:r>
            <a:r>
              <a:rPr lang="en-AU" i="1" dirty="0" smtClean="0"/>
              <a:t>’</a:t>
            </a:r>
          </a:p>
          <a:p>
            <a:r>
              <a:rPr lang="en-AU" i="1" dirty="0" smtClean="0"/>
              <a:t>‘ </a:t>
            </a:r>
            <a:r>
              <a:rPr lang="en-AU" i="1" dirty="0"/>
              <a:t>A minimum of 30 minutes per week is devoted to CPD (excluding mandatory </a:t>
            </a:r>
            <a:r>
              <a:rPr lang="en-AU" i="1" dirty="0" smtClean="0"/>
              <a:t>training)’</a:t>
            </a:r>
            <a:endParaRPr lang="en-AU" i="1" dirty="0"/>
          </a:p>
          <a:p>
            <a:endParaRPr lang="en-AU" b="1" u="sng" dirty="0" smtClean="0"/>
          </a:p>
        </p:txBody>
      </p:sp>
      <p:sp>
        <p:nvSpPr>
          <p:cNvPr id="11" name="Rounded Rectangle 10"/>
          <p:cNvSpPr/>
          <p:nvPr/>
        </p:nvSpPr>
        <p:spPr>
          <a:xfrm>
            <a:off x="517973" y="4671977"/>
            <a:ext cx="5040560" cy="1236036"/>
          </a:xfrm>
          <a:prstGeom prst="roundRect">
            <a:avLst/>
          </a:prstGeom>
          <a:solidFill>
            <a:srgbClr val="99FF99"/>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solidFill>
                  <a:srgbClr val="006600"/>
                </a:solidFill>
              </a:rPr>
              <a:t>Outcome</a:t>
            </a:r>
          </a:p>
          <a:p>
            <a:r>
              <a:rPr lang="en-US" dirty="0">
                <a:solidFill>
                  <a:srgbClr val="006600"/>
                </a:solidFill>
              </a:rPr>
              <a:t>Systems to support learning and development are in place to ensure skill and competence of all allied health </a:t>
            </a:r>
            <a:r>
              <a:rPr lang="en-US" dirty="0" smtClean="0">
                <a:solidFill>
                  <a:srgbClr val="006600"/>
                </a:solidFill>
              </a:rPr>
              <a:t>professionals</a:t>
            </a:r>
            <a:endParaRPr lang="en-AU" dirty="0">
              <a:solidFill>
                <a:srgbClr val="006600"/>
              </a:solidFill>
            </a:endParaRPr>
          </a:p>
        </p:txBody>
      </p:sp>
    </p:spTree>
    <p:extLst>
      <p:ext uri="{BB962C8B-B14F-4D97-AF65-F5344CB8AC3E}">
        <p14:creationId xmlns:p14="http://schemas.microsoft.com/office/powerpoint/2010/main" val="390908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050904" cy="1162050"/>
          </a:xfrm>
        </p:spPr>
        <p:txBody>
          <a:bodyPr/>
          <a:lstStyle/>
          <a:p>
            <a:r>
              <a:rPr lang="en-AU" dirty="0" smtClean="0"/>
              <a:t>Guideline 4. Clinical Supervision</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0211209"/>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FRAMEWORK TOUR </a:t>
            </a:r>
            <a:endParaRPr lang="en-AU" sz="2000" b="1" dirty="0">
              <a:solidFill>
                <a:schemeClr val="bg1"/>
              </a:solidFill>
            </a:endParaRPr>
          </a:p>
        </p:txBody>
      </p:sp>
      <p:pic>
        <p:nvPicPr>
          <p:cNvPr id="512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9560" y="1700808"/>
            <a:ext cx="2877072" cy="362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67544" y="1556792"/>
            <a:ext cx="4536504" cy="1440160"/>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u="sng" dirty="0" smtClean="0"/>
              <a:t>Description</a:t>
            </a:r>
          </a:p>
          <a:p>
            <a:r>
              <a:rPr lang="en-AU" dirty="0"/>
              <a:t>Allied health professionals have access to clinical supervision appropriate to their qualifications and level of </a:t>
            </a:r>
            <a:r>
              <a:rPr lang="en-AU" dirty="0" smtClean="0"/>
              <a:t>experience</a:t>
            </a:r>
            <a:endParaRPr lang="en-AU" dirty="0"/>
          </a:p>
        </p:txBody>
      </p:sp>
      <p:sp>
        <p:nvSpPr>
          <p:cNvPr id="9" name="Rounded Rectangle 8"/>
          <p:cNvSpPr/>
          <p:nvPr/>
        </p:nvSpPr>
        <p:spPr>
          <a:xfrm>
            <a:off x="435596" y="3212976"/>
            <a:ext cx="4536504" cy="1440160"/>
          </a:xfrm>
          <a:prstGeom prst="roundRect">
            <a:avLst/>
          </a:prstGeom>
          <a:solidFill>
            <a:srgbClr val="FF66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t>Practice Example</a:t>
            </a:r>
          </a:p>
          <a:p>
            <a:r>
              <a:rPr lang="en-AU" i="1" dirty="0" smtClean="0"/>
              <a:t>‘</a:t>
            </a:r>
            <a:r>
              <a:rPr lang="en-AU" i="1" dirty="0"/>
              <a:t>During a structured supervision session, supervisees bring an agenda, actions are recorded in a supervision log and CPD portfolios are utilised’</a:t>
            </a:r>
          </a:p>
        </p:txBody>
      </p:sp>
      <p:sp>
        <p:nvSpPr>
          <p:cNvPr id="10" name="Rounded Rectangle 9"/>
          <p:cNvSpPr/>
          <p:nvPr/>
        </p:nvSpPr>
        <p:spPr>
          <a:xfrm>
            <a:off x="451570" y="4826546"/>
            <a:ext cx="4536504" cy="1008112"/>
          </a:xfrm>
          <a:prstGeom prst="roundRect">
            <a:avLst/>
          </a:prstGeom>
          <a:solidFill>
            <a:schemeClr val="accent6">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tx2">
                    <a:lumMod val="75000"/>
                  </a:schemeClr>
                </a:solidFill>
              </a:rPr>
              <a:t>Outcome</a:t>
            </a:r>
          </a:p>
          <a:p>
            <a:r>
              <a:rPr lang="en-US" dirty="0" smtClean="0">
                <a:solidFill>
                  <a:schemeClr val="tx2">
                    <a:lumMod val="75000"/>
                  </a:schemeClr>
                </a:solidFill>
              </a:rPr>
              <a:t>Best </a:t>
            </a:r>
            <a:r>
              <a:rPr lang="en-US" dirty="0">
                <a:solidFill>
                  <a:schemeClr val="tx2">
                    <a:lumMod val="75000"/>
                  </a:schemeClr>
                </a:solidFill>
              </a:rPr>
              <a:t>practice in supervision is embedded within </a:t>
            </a:r>
            <a:r>
              <a:rPr lang="en-US" dirty="0" err="1" smtClean="0">
                <a:solidFill>
                  <a:schemeClr val="tx2">
                    <a:lumMod val="75000"/>
                  </a:schemeClr>
                </a:solidFill>
              </a:rPr>
              <a:t>organisational</a:t>
            </a:r>
            <a:r>
              <a:rPr lang="en-US" dirty="0" smtClean="0">
                <a:solidFill>
                  <a:schemeClr val="tx2">
                    <a:lumMod val="75000"/>
                  </a:schemeClr>
                </a:solidFill>
              </a:rPr>
              <a:t> </a:t>
            </a:r>
            <a:r>
              <a:rPr lang="en-US" dirty="0">
                <a:solidFill>
                  <a:schemeClr val="tx2">
                    <a:lumMod val="75000"/>
                  </a:schemeClr>
                </a:solidFill>
              </a:rPr>
              <a:t>structure and culture</a:t>
            </a:r>
            <a:endParaRPr lang="en-AU" dirty="0">
              <a:solidFill>
                <a:schemeClr val="tx2">
                  <a:lumMod val="75000"/>
                </a:schemeClr>
              </a:solidFill>
            </a:endParaRPr>
          </a:p>
        </p:txBody>
      </p:sp>
    </p:spTree>
    <p:extLst>
      <p:ext uri="{BB962C8B-B14F-4D97-AF65-F5344CB8AC3E}">
        <p14:creationId xmlns:p14="http://schemas.microsoft.com/office/powerpoint/2010/main" val="207991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194920" cy="1162050"/>
          </a:xfrm>
        </p:spPr>
        <p:txBody>
          <a:bodyPr/>
          <a:lstStyle/>
          <a:p>
            <a:r>
              <a:rPr lang="en-AU" dirty="0" smtClean="0"/>
              <a:t>Guideline 5. Collaborative Relationships</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1689290"/>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FRAMEWORK TOUR </a:t>
            </a:r>
            <a:endParaRPr lang="en-AU" sz="2000" b="1" dirty="0">
              <a:solidFill>
                <a:schemeClr val="bg1"/>
              </a:solidFill>
            </a:endParaRPr>
          </a:p>
        </p:txBody>
      </p:sp>
      <p:pic>
        <p:nvPicPr>
          <p:cNvPr id="614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33220" y="1556792"/>
            <a:ext cx="2572927"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39552" y="1556792"/>
            <a:ext cx="4248472" cy="1440160"/>
          </a:xfrm>
          <a:prstGeom prst="roundRect">
            <a:avLst/>
          </a:prstGeom>
          <a:solidFill>
            <a:srgbClr val="FF99CC"/>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t>Description</a:t>
            </a:r>
          </a:p>
          <a:p>
            <a:r>
              <a:rPr lang="en-AU" dirty="0"/>
              <a:t>Stakeholder relationships pertaining to allied health education and training are developed and </a:t>
            </a:r>
            <a:r>
              <a:rPr lang="en-AU" dirty="0" smtClean="0"/>
              <a:t>fostered</a:t>
            </a:r>
            <a:endParaRPr lang="en-AU" b="1" u="sng" dirty="0" smtClean="0"/>
          </a:p>
          <a:p>
            <a:endParaRPr lang="en-AU" dirty="0"/>
          </a:p>
        </p:txBody>
      </p:sp>
      <p:sp>
        <p:nvSpPr>
          <p:cNvPr id="9" name="Rounded Rectangle 8"/>
          <p:cNvSpPr/>
          <p:nvPr/>
        </p:nvSpPr>
        <p:spPr>
          <a:xfrm>
            <a:off x="539552" y="3087419"/>
            <a:ext cx="4248472" cy="1368152"/>
          </a:xfrm>
          <a:prstGeom prst="roundRect">
            <a:avLst/>
          </a:prstGeom>
          <a:solidFill>
            <a:srgbClr val="FF99FF"/>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t>Practice Example</a:t>
            </a:r>
          </a:p>
          <a:p>
            <a:r>
              <a:rPr lang="en-AU" i="1" dirty="0" smtClean="0"/>
              <a:t>‘Engages </a:t>
            </a:r>
            <a:r>
              <a:rPr lang="en-AU" i="1" dirty="0"/>
              <a:t>in committees, networks, research appropriate to their particular specialty or role’</a:t>
            </a:r>
          </a:p>
        </p:txBody>
      </p:sp>
      <p:sp>
        <p:nvSpPr>
          <p:cNvPr id="10" name="Rounded Rectangle 9"/>
          <p:cNvSpPr/>
          <p:nvPr/>
        </p:nvSpPr>
        <p:spPr>
          <a:xfrm>
            <a:off x="522462" y="4557206"/>
            <a:ext cx="4265562" cy="1416117"/>
          </a:xfrm>
          <a:prstGeom prst="roundRect">
            <a:avLst/>
          </a:prstGeom>
          <a:solidFill>
            <a:srgbClr val="FFCCFF"/>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solidFill>
                  <a:srgbClr val="CC0099"/>
                </a:solidFill>
              </a:rPr>
              <a:t>Outcome</a:t>
            </a:r>
          </a:p>
          <a:p>
            <a:r>
              <a:rPr lang="en-US" dirty="0">
                <a:solidFill>
                  <a:srgbClr val="CC0099"/>
                </a:solidFill>
              </a:rPr>
              <a:t>The quality and capacity for AHP and student education and training are enhanced through stakeholder </a:t>
            </a:r>
            <a:r>
              <a:rPr lang="en-US" dirty="0" smtClean="0">
                <a:solidFill>
                  <a:srgbClr val="CC0099"/>
                </a:solidFill>
              </a:rPr>
              <a:t>collaboration</a:t>
            </a:r>
            <a:endParaRPr lang="en-AU" dirty="0">
              <a:solidFill>
                <a:srgbClr val="CC0099"/>
              </a:solidFill>
            </a:endParaRPr>
          </a:p>
        </p:txBody>
      </p:sp>
    </p:spTree>
    <p:extLst>
      <p:ext uri="{BB962C8B-B14F-4D97-AF65-F5344CB8AC3E}">
        <p14:creationId xmlns:p14="http://schemas.microsoft.com/office/powerpoint/2010/main" val="274469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Guideline 6. Advocacy</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0102809"/>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FRAMEWORK TOUR </a:t>
            </a:r>
            <a:endParaRPr lang="en-AU" sz="2000" b="1" dirty="0">
              <a:solidFill>
                <a:schemeClr val="bg1"/>
              </a:solidFill>
            </a:endParaRPr>
          </a:p>
        </p:txBody>
      </p:sp>
      <p:pic>
        <p:nvPicPr>
          <p:cNvPr id="717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7904" y="3789040"/>
            <a:ext cx="4418198" cy="178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395535" y="1664804"/>
            <a:ext cx="3024336" cy="1656184"/>
          </a:xfrm>
          <a:prstGeom prst="round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solidFill>
                  <a:schemeClr val="accent1">
                    <a:lumMod val="75000"/>
                  </a:schemeClr>
                </a:solidFill>
              </a:rPr>
              <a:t>Description</a:t>
            </a:r>
          </a:p>
          <a:p>
            <a:r>
              <a:rPr lang="en-AU" dirty="0">
                <a:solidFill>
                  <a:schemeClr val="accent1">
                    <a:lumMod val="75000"/>
                  </a:schemeClr>
                </a:solidFill>
              </a:rPr>
              <a:t>Allied health professionals are advocates for their education and training </a:t>
            </a:r>
            <a:r>
              <a:rPr lang="en-AU" dirty="0" smtClean="0">
                <a:solidFill>
                  <a:schemeClr val="accent1">
                    <a:lumMod val="75000"/>
                  </a:schemeClr>
                </a:solidFill>
              </a:rPr>
              <a:t>needs</a:t>
            </a:r>
            <a:endParaRPr lang="en-AU" dirty="0">
              <a:solidFill>
                <a:schemeClr val="accent1">
                  <a:lumMod val="75000"/>
                </a:schemeClr>
              </a:solidFill>
            </a:endParaRPr>
          </a:p>
        </p:txBody>
      </p:sp>
      <p:sp>
        <p:nvSpPr>
          <p:cNvPr id="9" name="Rounded Rectangle 8"/>
          <p:cNvSpPr/>
          <p:nvPr/>
        </p:nvSpPr>
        <p:spPr>
          <a:xfrm>
            <a:off x="3693443" y="1484784"/>
            <a:ext cx="4838997" cy="2016224"/>
          </a:xfrm>
          <a:prstGeom prst="roundRect">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b="1" u="sng" dirty="0" smtClean="0">
                <a:solidFill>
                  <a:schemeClr val="accent1">
                    <a:lumMod val="75000"/>
                  </a:schemeClr>
                </a:solidFill>
              </a:rPr>
              <a:t>Practice Example</a:t>
            </a:r>
          </a:p>
          <a:p>
            <a:r>
              <a:rPr lang="en-AU" i="1" dirty="0" smtClean="0">
                <a:solidFill>
                  <a:schemeClr val="accent1">
                    <a:lumMod val="75000"/>
                  </a:schemeClr>
                </a:solidFill>
              </a:rPr>
              <a:t>‘ </a:t>
            </a:r>
            <a:r>
              <a:rPr lang="en-AU" i="1" dirty="0">
                <a:solidFill>
                  <a:schemeClr val="accent1">
                    <a:lumMod val="75000"/>
                  </a:schemeClr>
                </a:solidFill>
              </a:rPr>
              <a:t>Allied health professionals are</a:t>
            </a:r>
          </a:p>
          <a:p>
            <a:r>
              <a:rPr lang="en-AU" i="1" dirty="0">
                <a:solidFill>
                  <a:schemeClr val="accent1">
                    <a:lumMod val="75000"/>
                  </a:schemeClr>
                </a:solidFill>
              </a:rPr>
              <a:t> active members on committees within the organisation to i</a:t>
            </a:r>
            <a:r>
              <a:rPr lang="en-AU" i="1" dirty="0" smtClean="0">
                <a:solidFill>
                  <a:schemeClr val="accent1">
                    <a:lumMod val="75000"/>
                  </a:schemeClr>
                </a:solidFill>
              </a:rPr>
              <a:t>nfluence </a:t>
            </a:r>
            <a:r>
              <a:rPr lang="en-AU" i="1" dirty="0">
                <a:solidFill>
                  <a:schemeClr val="accent1">
                    <a:lumMod val="75000"/>
                  </a:schemeClr>
                </a:solidFill>
              </a:rPr>
              <a:t>priorities for education </a:t>
            </a:r>
            <a:r>
              <a:rPr lang="en-AU" i="1" dirty="0" smtClean="0">
                <a:solidFill>
                  <a:schemeClr val="accent1">
                    <a:lumMod val="75000"/>
                  </a:schemeClr>
                </a:solidFill>
              </a:rPr>
              <a:t>e.g. Quality committees, </a:t>
            </a:r>
            <a:r>
              <a:rPr lang="en-AU" i="1" dirty="0">
                <a:solidFill>
                  <a:schemeClr val="accent1">
                    <a:lumMod val="75000"/>
                  </a:schemeClr>
                </a:solidFill>
              </a:rPr>
              <a:t>working groups, professional development </a:t>
            </a:r>
            <a:r>
              <a:rPr lang="en-AU" i="1" dirty="0" smtClean="0">
                <a:solidFill>
                  <a:schemeClr val="accent1">
                    <a:lumMod val="75000"/>
                  </a:schemeClr>
                </a:solidFill>
              </a:rPr>
              <a:t>committees</a:t>
            </a:r>
            <a:r>
              <a:rPr lang="en-AU" dirty="0" smtClean="0">
                <a:solidFill>
                  <a:schemeClr val="accent1">
                    <a:lumMod val="75000"/>
                  </a:schemeClr>
                </a:solidFill>
              </a:rPr>
              <a:t>’</a:t>
            </a:r>
            <a:endParaRPr lang="en-AU" dirty="0">
              <a:solidFill>
                <a:schemeClr val="accent1">
                  <a:lumMod val="75000"/>
                </a:schemeClr>
              </a:solidFill>
            </a:endParaRPr>
          </a:p>
        </p:txBody>
      </p:sp>
      <p:sp>
        <p:nvSpPr>
          <p:cNvPr id="10" name="Rounded Rectangle 9"/>
          <p:cNvSpPr/>
          <p:nvPr/>
        </p:nvSpPr>
        <p:spPr>
          <a:xfrm>
            <a:off x="328164" y="3768874"/>
            <a:ext cx="3307732" cy="1807302"/>
          </a:xfrm>
          <a:prstGeom prst="roundRect">
            <a:avLst/>
          </a:prstGeom>
          <a:solidFill>
            <a:srgbClr val="FFFF0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u="sng" dirty="0" smtClean="0">
                <a:solidFill>
                  <a:schemeClr val="accent1">
                    <a:lumMod val="75000"/>
                  </a:schemeClr>
                </a:solidFill>
              </a:rPr>
              <a:t>Outcome</a:t>
            </a:r>
          </a:p>
          <a:p>
            <a:r>
              <a:rPr lang="en-US" dirty="0" smtClean="0">
                <a:solidFill>
                  <a:schemeClr val="accent1">
                    <a:lumMod val="75000"/>
                  </a:schemeClr>
                </a:solidFill>
              </a:rPr>
              <a:t>The </a:t>
            </a:r>
            <a:r>
              <a:rPr lang="en-US" dirty="0" err="1" smtClean="0">
                <a:solidFill>
                  <a:schemeClr val="accent1">
                    <a:lumMod val="75000"/>
                  </a:schemeClr>
                </a:solidFill>
              </a:rPr>
              <a:t>organisation</a:t>
            </a:r>
            <a:r>
              <a:rPr lang="en-US" dirty="0" smtClean="0">
                <a:solidFill>
                  <a:schemeClr val="accent1">
                    <a:lumMod val="75000"/>
                  </a:schemeClr>
                </a:solidFill>
              </a:rPr>
              <a:t> </a:t>
            </a:r>
            <a:r>
              <a:rPr lang="en-US" dirty="0">
                <a:solidFill>
                  <a:schemeClr val="accent1">
                    <a:lumMod val="75000"/>
                  </a:schemeClr>
                </a:solidFill>
              </a:rPr>
              <a:t>is responsive to the education needs of frontline staff to facilitate delivery of safe and high quality patient care</a:t>
            </a:r>
            <a:endParaRPr lang="en-AU" dirty="0">
              <a:solidFill>
                <a:schemeClr val="accent1">
                  <a:lumMod val="75000"/>
                </a:schemeClr>
              </a:solidFill>
            </a:endParaRPr>
          </a:p>
        </p:txBody>
      </p:sp>
    </p:spTree>
    <p:extLst>
      <p:ext uri="{BB962C8B-B14F-4D97-AF65-F5344CB8AC3E}">
        <p14:creationId xmlns:p14="http://schemas.microsoft.com/office/powerpoint/2010/main" val="372664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L:\aPublishing\HETI logos\jpg\HETI_logo_new_large_RGB_15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 y="363134"/>
            <a:ext cx="9145021" cy="646331"/>
          </a:xfrm>
          <a:prstGeom prst="rect">
            <a:avLst/>
          </a:prstGeom>
          <a:gradFill flip="none" rotWithShape="1">
            <a:gsLst>
              <a:gs pos="0">
                <a:srgbClr val="00B1C1">
                  <a:tint val="66000"/>
                  <a:satMod val="160000"/>
                </a:srgbClr>
              </a:gs>
              <a:gs pos="50000">
                <a:srgbClr val="00B1C1">
                  <a:tint val="44500"/>
                  <a:satMod val="160000"/>
                </a:srgbClr>
              </a:gs>
              <a:gs pos="100000">
                <a:srgbClr val="00B1C1">
                  <a:tint val="23500"/>
                  <a:satMod val="160000"/>
                </a:srgbClr>
              </a:gs>
            </a:gsLst>
            <a:lin ang="2700000" scaled="1"/>
            <a:tileRect/>
          </a:gradFill>
        </p:spPr>
        <p:txBody>
          <a:bodyPr wrap="square" rtlCol="0" anchor="ctr" anchorCtr="0">
            <a:spAutoFit/>
          </a:bodyPr>
          <a:lstStyle/>
          <a:p>
            <a:r>
              <a:rPr lang="en-AU" sz="3600" b="1" dirty="0" smtClean="0">
                <a:solidFill>
                  <a:schemeClr val="bg1"/>
                </a:solidFill>
              </a:rPr>
              <a:t>PRESENTATION OVERVIEW</a:t>
            </a:r>
            <a:endParaRPr lang="en-AU" sz="3600" b="1" dirty="0">
              <a:solidFill>
                <a:schemeClr val="bg1"/>
              </a:solidFill>
            </a:endParaRPr>
          </a:p>
        </p:txBody>
      </p:sp>
      <p:sp>
        <p:nvSpPr>
          <p:cNvPr id="8" name="Content Placeholder 2"/>
          <p:cNvSpPr txBox="1">
            <a:spLocks/>
          </p:cNvSpPr>
          <p:nvPr/>
        </p:nvSpPr>
        <p:spPr>
          <a:xfrm>
            <a:off x="827584" y="1268961"/>
            <a:ext cx="8229600" cy="5069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AU" sz="2200" b="1" dirty="0" smtClean="0">
                <a:solidFill>
                  <a:schemeClr val="tx1">
                    <a:lumMod val="75000"/>
                    <a:lumOff val="25000"/>
                  </a:schemeClr>
                </a:solidFill>
              </a:rPr>
              <a:t>Background</a:t>
            </a:r>
            <a:endParaRPr lang="en-AU" sz="2000" i="1" dirty="0" smtClean="0">
              <a:solidFill>
                <a:schemeClr val="accent5">
                  <a:lumMod val="75000"/>
                </a:schemeClr>
              </a:solidFill>
            </a:endParaRPr>
          </a:p>
          <a:p>
            <a:pPr marL="0" indent="0">
              <a:buFont typeface="Arial" panose="020B0604020202020204" pitchFamily="34" charset="0"/>
              <a:buNone/>
            </a:pPr>
            <a:endParaRPr lang="en-AU" sz="1400" i="1" dirty="0" smtClean="0">
              <a:solidFill>
                <a:schemeClr val="tx1">
                  <a:lumMod val="65000"/>
                  <a:lumOff val="35000"/>
                </a:schemeClr>
              </a:solidFill>
            </a:endParaRPr>
          </a:p>
          <a:p>
            <a:pPr marL="457200" indent="-457200">
              <a:buFont typeface="+mj-lt"/>
              <a:buAutoNum type="arabicPeriod" startAt="2"/>
            </a:pPr>
            <a:r>
              <a:rPr lang="en-AU" sz="2200" b="1" dirty="0" smtClean="0">
                <a:solidFill>
                  <a:schemeClr val="tx1">
                    <a:lumMod val="75000"/>
                    <a:lumOff val="25000"/>
                  </a:schemeClr>
                </a:solidFill>
              </a:rPr>
              <a:t>Governance and Education               </a:t>
            </a:r>
            <a:r>
              <a:rPr lang="en-AU" sz="2200" dirty="0" smtClean="0">
                <a:solidFill>
                  <a:schemeClr val="tx1">
                    <a:lumMod val="65000"/>
                    <a:lumOff val="35000"/>
                  </a:schemeClr>
                </a:solidFill>
              </a:rPr>
              <a:t>	</a:t>
            </a:r>
          </a:p>
          <a:p>
            <a:pPr marL="0" indent="0">
              <a:buFont typeface="Arial" panose="020B0604020202020204" pitchFamily="34" charset="0"/>
              <a:buNone/>
            </a:pPr>
            <a:r>
              <a:rPr lang="en-AU" sz="2200" i="1" dirty="0" smtClean="0">
                <a:solidFill>
                  <a:schemeClr val="tx1">
                    <a:lumMod val="65000"/>
                    <a:lumOff val="35000"/>
                  </a:schemeClr>
                </a:solidFill>
              </a:rPr>
              <a:t>	</a:t>
            </a:r>
            <a:endParaRPr lang="en-AU" sz="2200" b="1" dirty="0" smtClean="0">
              <a:solidFill>
                <a:schemeClr val="tx1">
                  <a:lumMod val="65000"/>
                  <a:lumOff val="35000"/>
                </a:schemeClr>
              </a:solidFill>
            </a:endParaRPr>
          </a:p>
          <a:p>
            <a:pPr marL="457200" indent="-457200">
              <a:spcBef>
                <a:spcPts val="0"/>
              </a:spcBef>
              <a:buFont typeface="+mj-lt"/>
              <a:buAutoNum type="arabicPeriod" startAt="3"/>
            </a:pPr>
            <a:r>
              <a:rPr lang="en-AU" sz="2200" b="1" dirty="0" smtClean="0">
                <a:solidFill>
                  <a:schemeClr val="tx1">
                    <a:lumMod val="75000"/>
                    <a:lumOff val="25000"/>
                  </a:schemeClr>
                </a:solidFill>
              </a:rPr>
              <a:t>Goals </a:t>
            </a:r>
            <a:r>
              <a:rPr lang="en-AU" sz="2200" b="1" dirty="0" smtClean="0">
                <a:solidFill>
                  <a:schemeClr val="tx1">
                    <a:lumMod val="65000"/>
                    <a:lumOff val="35000"/>
                  </a:schemeClr>
                </a:solidFill>
              </a:rPr>
              <a:t>	</a:t>
            </a:r>
          </a:p>
          <a:p>
            <a:pPr marL="457200" indent="-457200">
              <a:buFont typeface="+mj-lt"/>
              <a:buAutoNum type="arabicPeriod" startAt="3"/>
            </a:pPr>
            <a:endParaRPr lang="en-AU" sz="1400" b="1" dirty="0" smtClean="0">
              <a:solidFill>
                <a:schemeClr val="tx1">
                  <a:lumMod val="65000"/>
                  <a:lumOff val="35000"/>
                </a:schemeClr>
              </a:solidFill>
            </a:endParaRPr>
          </a:p>
          <a:p>
            <a:pPr marL="457200" indent="-457200">
              <a:buFont typeface="+mj-lt"/>
              <a:buAutoNum type="arabicPeriod" startAt="3"/>
            </a:pPr>
            <a:r>
              <a:rPr lang="en-AU" sz="2200" b="1" dirty="0" smtClean="0">
                <a:solidFill>
                  <a:schemeClr val="tx1">
                    <a:lumMod val="75000"/>
                    <a:lumOff val="25000"/>
                  </a:schemeClr>
                </a:solidFill>
              </a:rPr>
              <a:t>Alignment with LHD/SN strategy</a:t>
            </a:r>
          </a:p>
          <a:p>
            <a:pPr marL="457200" indent="-457200">
              <a:buFont typeface="+mj-lt"/>
              <a:buAutoNum type="arabicPeriod" startAt="3"/>
            </a:pPr>
            <a:endParaRPr lang="en-AU" sz="2200" b="1" dirty="0">
              <a:solidFill>
                <a:schemeClr val="tx1">
                  <a:lumMod val="75000"/>
                  <a:lumOff val="25000"/>
                </a:schemeClr>
              </a:solidFill>
            </a:endParaRPr>
          </a:p>
          <a:p>
            <a:pPr marL="457200" indent="-457200">
              <a:spcBef>
                <a:spcPts val="0"/>
              </a:spcBef>
              <a:spcAft>
                <a:spcPts val="1800"/>
              </a:spcAft>
              <a:buFont typeface="+mj-lt"/>
              <a:buAutoNum type="arabicPeriod" startAt="3"/>
            </a:pPr>
            <a:r>
              <a:rPr lang="en-AU" sz="2200" b="1" dirty="0" smtClean="0">
                <a:solidFill>
                  <a:schemeClr val="tx1">
                    <a:lumMod val="75000"/>
                    <a:lumOff val="25000"/>
                  </a:schemeClr>
                </a:solidFill>
              </a:rPr>
              <a:t>Framework Tour</a:t>
            </a:r>
          </a:p>
          <a:p>
            <a:pPr marL="457200" indent="-457200">
              <a:buFont typeface="+mj-lt"/>
              <a:buAutoNum type="arabicPeriod" startAt="3"/>
            </a:pPr>
            <a:r>
              <a:rPr lang="en-AU" sz="2200" b="1" dirty="0" smtClean="0">
                <a:solidFill>
                  <a:schemeClr val="tx1">
                    <a:lumMod val="75000"/>
                    <a:lumOff val="25000"/>
                  </a:schemeClr>
                </a:solidFill>
              </a:rPr>
              <a:t>What Next?</a:t>
            </a:r>
          </a:p>
          <a:p>
            <a:pPr marL="457200" indent="-457200">
              <a:buFont typeface="+mj-lt"/>
              <a:buAutoNum type="arabicPeriod" startAt="3"/>
            </a:pPr>
            <a:endParaRPr lang="en-AU" sz="1400" b="1" dirty="0" smtClean="0">
              <a:solidFill>
                <a:schemeClr val="tx1">
                  <a:lumMod val="75000"/>
                  <a:lumOff val="25000"/>
                </a:schemeClr>
              </a:solidFill>
            </a:endParaRPr>
          </a:p>
          <a:p>
            <a:pPr marL="457200" indent="-457200">
              <a:buFont typeface="+mj-lt"/>
              <a:buAutoNum type="arabicPeriod" startAt="3"/>
            </a:pPr>
            <a:endParaRPr lang="en-AU" sz="1400" b="1" dirty="0" smtClean="0">
              <a:solidFill>
                <a:schemeClr val="tx1">
                  <a:lumMod val="75000"/>
                  <a:lumOff val="25000"/>
                </a:schemeClr>
              </a:solidFill>
            </a:endParaRPr>
          </a:p>
          <a:p>
            <a:pPr marL="0" indent="0">
              <a:buNone/>
            </a:pPr>
            <a:r>
              <a:rPr lang="en-AU" sz="2200" b="1" dirty="0" smtClean="0">
                <a:solidFill>
                  <a:schemeClr val="tx1">
                    <a:lumMod val="75000"/>
                    <a:lumOff val="25000"/>
                  </a:schemeClr>
                </a:solidFill>
              </a:rPr>
              <a:t>	</a:t>
            </a:r>
          </a:p>
          <a:p>
            <a:pPr marL="0" indent="0">
              <a:buNone/>
            </a:pPr>
            <a:r>
              <a:rPr lang="en-AU" sz="2200" b="1" i="1" dirty="0">
                <a:solidFill>
                  <a:schemeClr val="tx1">
                    <a:lumMod val="75000"/>
                    <a:lumOff val="25000"/>
                  </a:schemeClr>
                </a:solidFill>
              </a:rPr>
              <a:t>	</a:t>
            </a:r>
            <a:endParaRPr lang="en-AU" sz="2000" i="1" dirty="0" smtClean="0">
              <a:solidFill>
                <a:schemeClr val="accent5">
                  <a:lumMod val="75000"/>
                </a:schemeClr>
              </a:solidFill>
            </a:endParaRPr>
          </a:p>
          <a:p>
            <a:pPr lvl="1"/>
            <a:endParaRPr lang="en-AU" sz="2200" dirty="0" smtClean="0"/>
          </a:p>
          <a:p>
            <a:pPr marL="457200" lvl="1" indent="0">
              <a:buFont typeface="Arial" panose="020B0604020202020204" pitchFamily="34" charset="0"/>
              <a:buNone/>
            </a:pPr>
            <a:endParaRPr lang="en-AU" sz="2200" dirty="0" smtClean="0"/>
          </a:p>
          <a:p>
            <a:pPr lvl="1"/>
            <a:endParaRPr lang="en-AU" sz="2200" dirty="0" smtClean="0"/>
          </a:p>
          <a:p>
            <a:pPr lvl="1"/>
            <a:endParaRPr lang="en-AU" sz="2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1448594"/>
            <a:ext cx="3128791" cy="4364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98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98776" cy="1162050"/>
          </a:xfrm>
        </p:spPr>
        <p:txBody>
          <a:bodyPr/>
          <a:lstStyle/>
          <a:p>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464691"/>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57200" y="1412776"/>
            <a:ext cx="6707088" cy="4392487"/>
          </a:xfrm>
        </p:spPr>
        <p:txBody>
          <a:bodyPr>
            <a:normAutofit/>
          </a:bodyPr>
          <a:lstStyle/>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sz="2000" dirty="0"/>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SELF ASSESSMENT CHECKLISTS</a:t>
            </a:r>
            <a:endParaRPr lang="en-AU" sz="2000" b="1" dirty="0">
              <a:solidFill>
                <a:schemeClr val="bg1"/>
              </a:solidFill>
            </a:endParaRPr>
          </a:p>
        </p:txBody>
      </p:sp>
      <p:pic>
        <p:nvPicPr>
          <p:cNvPr id="9" name="Picture 8"/>
          <p:cNvPicPr/>
          <p:nvPr/>
        </p:nvPicPr>
        <p:blipFill rotWithShape="1">
          <a:blip r:embed="rId10"/>
          <a:srcRect l="4826" t="12722" r="1646" b="7397"/>
          <a:stretch/>
        </p:blipFill>
        <p:spPr bwMode="auto">
          <a:xfrm>
            <a:off x="467544" y="1196752"/>
            <a:ext cx="7920879" cy="44644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246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98776" cy="1162050"/>
          </a:xfrm>
        </p:spPr>
        <p:txBody>
          <a:bodyPr/>
          <a:lstStyle/>
          <a:p>
            <a:r>
              <a:rPr lang="en-AU" dirty="0" smtClean="0"/>
              <a:t>Does this  health service …</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9690927"/>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57200" y="1412776"/>
            <a:ext cx="6707088" cy="4392487"/>
          </a:xfrm>
        </p:spPr>
        <p:txBody>
          <a:bodyPr>
            <a:normAutofit lnSpcReduction="10000"/>
          </a:bodyPr>
          <a:lstStyle/>
          <a:p>
            <a:pPr marL="342900" indent="-342900">
              <a:buFont typeface="Arial" panose="020B0604020202020204" pitchFamily="34" charset="0"/>
              <a:buChar char="•"/>
            </a:pPr>
            <a:r>
              <a:rPr lang="en-AU" sz="2000" dirty="0" smtClean="0"/>
              <a:t>Have a robust system of governance for education and </a:t>
            </a:r>
          </a:p>
          <a:p>
            <a:pPr lvl="1"/>
            <a:r>
              <a:rPr lang="en-AU" sz="2000" dirty="0"/>
              <a:t>training for </a:t>
            </a:r>
            <a:r>
              <a:rPr lang="en-AU" sz="2000" dirty="0" smtClean="0"/>
              <a:t>AHPs?</a:t>
            </a:r>
            <a:endParaRPr lang="en-AU" sz="2000" dirty="0"/>
          </a:p>
          <a:p>
            <a:pPr marL="342900" indent="-342900">
              <a:buFont typeface="Arial" panose="020B0604020202020204" pitchFamily="34" charset="0"/>
              <a:buChar char="•"/>
            </a:pPr>
            <a:r>
              <a:rPr lang="en-AU" sz="2000" dirty="0" smtClean="0"/>
              <a:t>Plan education and training for AHPs based on the</a:t>
            </a:r>
          </a:p>
          <a:p>
            <a:pPr lvl="1"/>
            <a:r>
              <a:rPr lang="en-AU" sz="1800" dirty="0" smtClean="0"/>
              <a:t> </a:t>
            </a:r>
            <a:r>
              <a:rPr lang="en-AU" sz="2000" dirty="0"/>
              <a:t>health care needs of the population and local service </a:t>
            </a:r>
            <a:r>
              <a:rPr lang="en-AU" sz="2000" dirty="0" smtClean="0"/>
              <a:t>requirements?</a:t>
            </a:r>
            <a:endParaRPr lang="en-AU" sz="2000" dirty="0"/>
          </a:p>
          <a:p>
            <a:pPr marL="342900" indent="-342900">
              <a:buFont typeface="Arial" panose="020B0604020202020204" pitchFamily="34" charset="0"/>
              <a:buChar char="•"/>
            </a:pPr>
            <a:r>
              <a:rPr lang="en-AU" sz="2000" dirty="0" smtClean="0"/>
              <a:t>Have structures and processes in place  to support learning, teaching and CPD of AHPs in the workplace?</a:t>
            </a:r>
          </a:p>
          <a:p>
            <a:pPr marL="342900" indent="-342900">
              <a:buFont typeface="Arial" panose="020B0604020202020204" pitchFamily="34" charset="0"/>
              <a:buChar char="•"/>
            </a:pPr>
            <a:r>
              <a:rPr lang="en-AU" sz="2000" dirty="0" smtClean="0"/>
              <a:t>Provide AHPs with access to clinical supervision appropriate to their qualifications and level of experience?</a:t>
            </a:r>
          </a:p>
          <a:p>
            <a:pPr marL="342900" indent="-342900">
              <a:buFont typeface="Arial" panose="020B0604020202020204" pitchFamily="34" charset="0"/>
              <a:buChar char="•"/>
            </a:pPr>
            <a:r>
              <a:rPr lang="en-AU" sz="2000" dirty="0" smtClean="0"/>
              <a:t>Develop and foster stakeholder relationships pertaining to AH education and training?</a:t>
            </a:r>
          </a:p>
          <a:p>
            <a:pPr marL="342900" indent="-342900">
              <a:buFont typeface="Arial" panose="020B0604020202020204" pitchFamily="34" charset="0"/>
              <a:buChar char="•"/>
            </a:pPr>
            <a:r>
              <a:rPr lang="en-AU" sz="2000" dirty="0" smtClean="0"/>
              <a:t>Have AHPs who are advocates for their education and training needs?</a:t>
            </a:r>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AU" sz="2000" dirty="0"/>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HOW DO WE MEASURE UP?</a:t>
            </a:r>
            <a:endParaRPr lang="en-AU" sz="2000" b="1" dirty="0">
              <a:solidFill>
                <a:schemeClr val="bg1"/>
              </a:solidFill>
            </a:endParaRPr>
          </a:p>
        </p:txBody>
      </p:sp>
      <p:pic>
        <p:nvPicPr>
          <p:cNvPr id="2052" name="Picture 4" descr="C:\Users\60029153.HEALTHTECH\AppData\Local\Microsoft\Windows\Temporary Internet Files\Content.IE5\ZCSGCCVE\MC90007880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43938" y="1052734"/>
            <a:ext cx="2584782" cy="230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WHERE TO FROM HERE?</a:t>
            </a:r>
            <a:endParaRPr lang="en-AU" sz="2000" b="1" dirty="0">
              <a:solidFill>
                <a:schemeClr val="bg1"/>
              </a:solidFill>
            </a:endParaRPr>
          </a:p>
        </p:txBody>
      </p:sp>
      <p:sp>
        <p:nvSpPr>
          <p:cNvPr id="2" name="Content Placeholder 1"/>
          <p:cNvSpPr>
            <a:spLocks noGrp="1"/>
          </p:cNvSpPr>
          <p:nvPr>
            <p:ph idx="1"/>
          </p:nvPr>
        </p:nvSpPr>
        <p:spPr>
          <a:xfrm>
            <a:off x="457200" y="1340768"/>
            <a:ext cx="8229600" cy="4785395"/>
          </a:xfrm>
        </p:spPr>
        <p:txBody>
          <a:bodyPr>
            <a:normAutofit/>
          </a:bodyPr>
          <a:lstStyle/>
          <a:p>
            <a:r>
              <a:rPr lang="en-AU" dirty="0" smtClean="0"/>
              <a:t>Establish foundations</a:t>
            </a:r>
          </a:p>
          <a:p>
            <a:r>
              <a:rPr lang="en-AU" dirty="0" smtClean="0"/>
              <a:t>Consultation</a:t>
            </a:r>
          </a:p>
          <a:p>
            <a:r>
              <a:rPr lang="en-AU" dirty="0" smtClean="0"/>
              <a:t>Self assessment</a:t>
            </a:r>
          </a:p>
          <a:p>
            <a:r>
              <a:rPr lang="en-AU" dirty="0" smtClean="0"/>
              <a:t>Identify priorities</a:t>
            </a:r>
          </a:p>
          <a:p>
            <a:r>
              <a:rPr lang="en-AU" dirty="0" smtClean="0"/>
              <a:t>Action plan</a:t>
            </a:r>
          </a:p>
          <a:p>
            <a:r>
              <a:rPr lang="en-AU" dirty="0" smtClean="0"/>
              <a:t>Implement</a:t>
            </a:r>
          </a:p>
          <a:p>
            <a:r>
              <a:rPr lang="en-AU" dirty="0"/>
              <a:t>Plan for </a:t>
            </a:r>
            <a:r>
              <a:rPr lang="en-AU" dirty="0" smtClean="0"/>
              <a:t>sustainability</a:t>
            </a:r>
            <a:endParaRPr lang="en-AU" dirty="0"/>
          </a:p>
          <a:p>
            <a:r>
              <a:rPr lang="en-AU" dirty="0" smtClean="0"/>
              <a:t>Evaluate</a:t>
            </a:r>
          </a:p>
        </p:txBody>
      </p:sp>
      <p:pic>
        <p:nvPicPr>
          <p:cNvPr id="7" name="Picture 4" descr="W:\HETI\aHETI cleared images\rural-photos-taken-by-staff-cleared-see-Belinda\autumn leaves on tree lined driv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2560" y="1916833"/>
            <a:ext cx="4338334"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9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imulationaustralia.org.au/archive/simtect/2012SH/images/HETI_logo_sm.jpg"/>
          <p:cNvPicPr>
            <a:picLocks noChangeAspect="1" noChangeArrowheads="1"/>
          </p:cNvPicPr>
          <p:nvPr/>
        </p:nvPicPr>
        <p:blipFill rotWithShape="1">
          <a:blip r:embed="rId3">
            <a:extLst>
              <a:ext uri="{28A0092B-C50C-407E-A947-70E740481C1C}">
                <a14:useLocalDpi xmlns:a14="http://schemas.microsoft.com/office/drawing/2010/main" val="0"/>
              </a:ext>
            </a:extLst>
          </a:blip>
          <a:srcRect r="59433"/>
          <a:stretch/>
        </p:blipFill>
        <p:spPr bwMode="auto">
          <a:xfrm>
            <a:off x="827584" y="1966658"/>
            <a:ext cx="2592288" cy="23264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347864" y="2494521"/>
            <a:ext cx="4896544" cy="1200329"/>
          </a:xfrm>
          <a:prstGeom prst="rect">
            <a:avLst/>
          </a:prstGeom>
          <a:noFill/>
        </p:spPr>
        <p:txBody>
          <a:bodyPr wrap="square" rtlCol="0">
            <a:spAutoFit/>
          </a:bodyPr>
          <a:lstStyle/>
          <a:p>
            <a:pPr algn="ctr"/>
            <a:r>
              <a:rPr lang="en-AU" sz="7200" b="1" dirty="0" smtClean="0">
                <a:solidFill>
                  <a:schemeClr val="tx1">
                    <a:lumMod val="50000"/>
                    <a:lumOff val="50000"/>
                  </a:schemeClr>
                </a:solidFill>
              </a:rPr>
              <a:t>QUESTIONS</a:t>
            </a:r>
            <a:endParaRPr lang="en-AU" sz="3200" b="1" dirty="0" smtClean="0">
              <a:solidFill>
                <a:schemeClr val="tx1">
                  <a:lumMod val="50000"/>
                  <a:lumOff val="50000"/>
                </a:schemeClr>
              </a:solidFill>
            </a:endParaRP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L:\aPublishing\HETI logos\jpg\HETI_logo_new_large_RGB_150d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L:\aPublishing\HETI logos\jpg\HETI_logo_new_large_RGB_15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 y="86135"/>
            <a:ext cx="9145021" cy="1200329"/>
          </a:xfrm>
          <a:prstGeom prst="rect">
            <a:avLst/>
          </a:prstGeom>
          <a:gradFill flip="none" rotWithShape="1">
            <a:gsLst>
              <a:gs pos="0">
                <a:srgbClr val="00B1C1">
                  <a:tint val="66000"/>
                  <a:satMod val="160000"/>
                </a:srgbClr>
              </a:gs>
              <a:gs pos="50000">
                <a:srgbClr val="00B1C1">
                  <a:tint val="44500"/>
                  <a:satMod val="160000"/>
                </a:srgbClr>
              </a:gs>
              <a:gs pos="100000">
                <a:srgbClr val="00B1C1">
                  <a:tint val="23500"/>
                  <a:satMod val="160000"/>
                </a:srgbClr>
              </a:gs>
            </a:gsLst>
            <a:lin ang="2700000" scaled="1"/>
            <a:tileRect/>
          </a:gradFill>
        </p:spPr>
        <p:txBody>
          <a:bodyPr wrap="square" rtlCol="0" anchor="ctr" anchorCtr="0">
            <a:spAutoFit/>
          </a:bodyPr>
          <a:lstStyle/>
          <a:p>
            <a:r>
              <a:rPr lang="en-AU" sz="3600" b="1" dirty="0" smtClean="0">
                <a:solidFill>
                  <a:schemeClr val="bg1"/>
                </a:solidFill>
              </a:rPr>
              <a:t>A GOVERNANCE GUIDE</a:t>
            </a:r>
          </a:p>
          <a:p>
            <a:r>
              <a:rPr lang="en-AU" sz="3600" b="1" dirty="0" smtClean="0">
                <a:solidFill>
                  <a:schemeClr val="bg1"/>
                </a:solidFill>
              </a:rPr>
              <a:t>WHY BOTHER?</a:t>
            </a:r>
            <a:endParaRPr lang="en-AU" sz="3600" b="1" dirty="0">
              <a:solidFill>
                <a:schemeClr val="bg1"/>
              </a:solidFill>
            </a:endParaRPr>
          </a:p>
        </p:txBody>
      </p:sp>
      <p:sp>
        <p:nvSpPr>
          <p:cNvPr id="8" name="Content Placeholder 2"/>
          <p:cNvSpPr txBox="1">
            <a:spLocks/>
          </p:cNvSpPr>
          <p:nvPr/>
        </p:nvSpPr>
        <p:spPr>
          <a:xfrm>
            <a:off x="395536" y="1268961"/>
            <a:ext cx="8661648" cy="5069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en-AU" sz="2200" dirty="0" smtClean="0"/>
          </a:p>
          <a:p>
            <a:pPr marL="457200" lvl="1" indent="0">
              <a:buNone/>
            </a:pPr>
            <a:endParaRPr lang="en-AU" sz="2200" dirty="0"/>
          </a:p>
          <a:p>
            <a:pPr marL="457200" lvl="1" indent="0">
              <a:buNone/>
            </a:pPr>
            <a:endParaRPr lang="en-AU" sz="2200" dirty="0" smtClean="0"/>
          </a:p>
          <a:p>
            <a:pPr marL="457200" lvl="1" indent="0">
              <a:buFont typeface="Arial" panose="020B0604020202020204" pitchFamily="34" charset="0"/>
              <a:buNone/>
            </a:pPr>
            <a:r>
              <a:rPr lang="en-AU" sz="2200" dirty="0" smtClean="0"/>
              <a:t>Across NSW Health there was an</a:t>
            </a:r>
          </a:p>
          <a:p>
            <a:pPr marL="457200" lvl="1" indent="0">
              <a:buFont typeface="Arial" panose="020B0604020202020204" pitchFamily="34" charset="0"/>
              <a:buNone/>
            </a:pPr>
            <a:r>
              <a:rPr lang="en-AU" sz="2200" dirty="0" smtClean="0"/>
              <a:t> absence of guidelines or standards</a:t>
            </a:r>
          </a:p>
          <a:p>
            <a:pPr marL="457200" lvl="1" indent="0">
              <a:buFont typeface="Arial" panose="020B0604020202020204" pitchFamily="34" charset="0"/>
              <a:buNone/>
            </a:pPr>
            <a:r>
              <a:rPr lang="en-AU" sz="2200" dirty="0" smtClean="0"/>
              <a:t> to provide a “road map” to support</a:t>
            </a:r>
          </a:p>
          <a:p>
            <a:pPr marL="457200" lvl="1" indent="0">
              <a:buFont typeface="Arial" panose="020B0604020202020204" pitchFamily="34" charset="0"/>
              <a:buNone/>
            </a:pPr>
            <a:r>
              <a:rPr lang="en-AU" sz="2200" dirty="0" smtClean="0"/>
              <a:t> education and training for</a:t>
            </a:r>
          </a:p>
          <a:p>
            <a:pPr marL="457200" lvl="1" indent="0">
              <a:buFont typeface="Arial" panose="020B0604020202020204" pitchFamily="34" charset="0"/>
              <a:buNone/>
            </a:pPr>
            <a:r>
              <a:rPr lang="en-AU" sz="2200" dirty="0" smtClean="0"/>
              <a:t> allied health professionals</a:t>
            </a:r>
          </a:p>
          <a:p>
            <a:pPr lvl="1"/>
            <a:endParaRPr lang="en-AU" sz="2200" dirty="0" smtClean="0"/>
          </a:p>
          <a:p>
            <a:pPr lvl="1"/>
            <a:endParaRPr lang="en-AU" sz="2200" dirty="0"/>
          </a:p>
        </p:txBody>
      </p:sp>
      <p:pic>
        <p:nvPicPr>
          <p:cNvPr id="2054" name="Picture 6" descr="Folded Map">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7557" y="2636912"/>
            <a:ext cx="3148087"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L:\aPublishing\HETI logos\jpg\HETI_logo_new_large_RGB_15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 y="363134"/>
            <a:ext cx="9145021" cy="646331"/>
          </a:xfrm>
          <a:prstGeom prst="rect">
            <a:avLst/>
          </a:prstGeom>
          <a:gradFill flip="none" rotWithShape="1">
            <a:gsLst>
              <a:gs pos="0">
                <a:srgbClr val="00B1C1">
                  <a:tint val="66000"/>
                  <a:satMod val="160000"/>
                </a:srgbClr>
              </a:gs>
              <a:gs pos="50000">
                <a:srgbClr val="00B1C1">
                  <a:tint val="44500"/>
                  <a:satMod val="160000"/>
                </a:srgbClr>
              </a:gs>
              <a:gs pos="100000">
                <a:srgbClr val="00B1C1">
                  <a:tint val="23500"/>
                  <a:satMod val="160000"/>
                </a:srgbClr>
              </a:gs>
            </a:gsLst>
            <a:lin ang="2700000" scaled="1"/>
            <a:tileRect/>
          </a:gradFill>
        </p:spPr>
        <p:txBody>
          <a:bodyPr wrap="square" rtlCol="0" anchor="ctr" anchorCtr="0">
            <a:spAutoFit/>
          </a:bodyPr>
          <a:lstStyle/>
          <a:p>
            <a:r>
              <a:rPr lang="en-AU" sz="3600" b="1" dirty="0" smtClean="0">
                <a:solidFill>
                  <a:schemeClr val="bg1"/>
                </a:solidFill>
              </a:rPr>
              <a:t>THE TRILOGY</a:t>
            </a:r>
            <a:endParaRPr lang="en-AU" sz="3600" b="1" dirty="0">
              <a:solidFill>
                <a:schemeClr val="bg1"/>
              </a:solidFill>
            </a:endParaRPr>
          </a:p>
        </p:txBody>
      </p:sp>
      <p:sp>
        <p:nvSpPr>
          <p:cNvPr id="8" name="Content Placeholder 2"/>
          <p:cNvSpPr txBox="1">
            <a:spLocks/>
          </p:cNvSpPr>
          <p:nvPr/>
        </p:nvSpPr>
        <p:spPr>
          <a:xfrm>
            <a:off x="395536" y="1268961"/>
            <a:ext cx="8661648" cy="5069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buNone/>
            </a:pPr>
            <a:endParaRPr lang="en-AU" sz="2200" dirty="0" smtClean="0"/>
          </a:p>
          <a:p>
            <a:pPr marL="457200" lvl="1" indent="0">
              <a:buNone/>
            </a:pPr>
            <a:endParaRPr lang="en-AU" sz="2200" dirty="0"/>
          </a:p>
          <a:p>
            <a:pPr marL="457200" lvl="1" indent="0">
              <a:buNone/>
            </a:pPr>
            <a:endParaRPr lang="en-AU" sz="2200" dirty="0" smtClean="0"/>
          </a:p>
          <a:p>
            <a:pPr lvl="1"/>
            <a:endParaRPr lang="en-AU" sz="2200" dirty="0" smtClean="0"/>
          </a:p>
          <a:p>
            <a:pPr lvl="1"/>
            <a:endParaRPr lang="en-AU" sz="2200" dirty="0"/>
          </a:p>
        </p:txBody>
      </p:sp>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472" y="1009490"/>
            <a:ext cx="8582000" cy="4917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71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960241"/>
            <a:ext cx="5112568" cy="3701007"/>
          </a:xfrm>
        </p:spPr>
        <p:txBody>
          <a:bodyPr>
            <a:normAutofit lnSpcReduction="10000"/>
          </a:bodyPr>
          <a:lstStyle/>
          <a:p>
            <a:pPr marL="0" indent="0">
              <a:buNone/>
            </a:pPr>
            <a:r>
              <a:rPr lang="en-AU" sz="2200" i="1" dirty="0" smtClean="0">
                <a:solidFill>
                  <a:schemeClr val="tx1">
                    <a:lumMod val="75000"/>
                    <a:lumOff val="25000"/>
                  </a:schemeClr>
                </a:solidFill>
              </a:rPr>
              <a:t>“ Clinical Governance is the term used to describe a systematic approach to maintaining and improving the quality of patient care within a health system.”</a:t>
            </a:r>
          </a:p>
          <a:p>
            <a:pPr marL="0" indent="0">
              <a:buNone/>
            </a:pPr>
            <a:endParaRPr lang="en-AU" sz="2200" i="1" dirty="0">
              <a:solidFill>
                <a:schemeClr val="tx1">
                  <a:lumMod val="75000"/>
                  <a:lumOff val="25000"/>
                </a:schemeClr>
              </a:solidFill>
            </a:endParaRPr>
          </a:p>
          <a:p>
            <a:pPr marL="0" indent="0">
              <a:buNone/>
            </a:pPr>
            <a:r>
              <a:rPr lang="en-AU" sz="2200" i="1" dirty="0">
                <a:solidFill>
                  <a:schemeClr val="tx1">
                    <a:lumMod val="75000"/>
                    <a:lumOff val="25000"/>
                  </a:schemeClr>
                </a:solidFill>
              </a:rPr>
              <a:t> </a:t>
            </a:r>
            <a:r>
              <a:rPr lang="en-AU" sz="2200" i="1" dirty="0" smtClean="0">
                <a:solidFill>
                  <a:schemeClr val="tx1">
                    <a:lumMod val="75000"/>
                    <a:lumOff val="25000"/>
                  </a:schemeClr>
                </a:solidFill>
              </a:rPr>
              <a:t>“It is about the ability to produce effective change so that high quality care is achieved”</a:t>
            </a:r>
            <a:endParaRPr lang="en-AU" sz="2200" i="1" dirty="0">
              <a:solidFill>
                <a:schemeClr val="tx1">
                  <a:lumMod val="75000"/>
                  <a:lumOff val="25000"/>
                </a:schemeClr>
              </a:solidFill>
            </a:endParaRPr>
          </a:p>
          <a:p>
            <a:pPr marL="0" indent="0">
              <a:buNone/>
            </a:pPr>
            <a:endParaRPr lang="en-AU" sz="2200" i="1" dirty="0" smtClean="0">
              <a:solidFill>
                <a:schemeClr val="tx1">
                  <a:lumMod val="75000"/>
                  <a:lumOff val="25000"/>
                </a:schemeClr>
              </a:solidFill>
            </a:endParaRPr>
          </a:p>
          <a:p>
            <a:pPr marL="0" indent="0">
              <a:buNone/>
            </a:pPr>
            <a:r>
              <a:rPr lang="en-AU" sz="2200" i="1" dirty="0">
                <a:solidFill>
                  <a:schemeClr val="tx1">
                    <a:lumMod val="75000"/>
                    <a:lumOff val="25000"/>
                  </a:schemeClr>
                </a:solidFill>
              </a:rPr>
              <a:t>	</a:t>
            </a:r>
            <a:r>
              <a:rPr lang="en-AU" sz="1600" dirty="0" smtClean="0">
                <a:solidFill>
                  <a:schemeClr val="tx1">
                    <a:lumMod val="75000"/>
                    <a:lumOff val="25000"/>
                  </a:schemeClr>
                </a:solidFill>
              </a:rPr>
              <a:t>(New South Wales Ministry of Health, 2011)</a:t>
            </a:r>
            <a:endParaRPr lang="en-AU" sz="1600" dirty="0">
              <a:solidFill>
                <a:schemeClr val="tx1">
                  <a:lumMod val="75000"/>
                  <a:lumOff val="25000"/>
                </a:schemeClr>
              </a:solidFill>
            </a:endParaRP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L:\aPublishing\HETI logos\jpg\HETI_logo_new_large_RGB_150dp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1" y="363134"/>
            <a:ext cx="9145021" cy="646331"/>
          </a:xfrm>
          <a:prstGeom prst="rect">
            <a:avLst/>
          </a:prstGeom>
          <a:gradFill flip="none" rotWithShape="1">
            <a:gsLst>
              <a:gs pos="0">
                <a:srgbClr val="00B1C1">
                  <a:tint val="66000"/>
                  <a:satMod val="160000"/>
                </a:srgbClr>
              </a:gs>
              <a:gs pos="50000">
                <a:srgbClr val="00B1C1">
                  <a:tint val="44500"/>
                  <a:satMod val="160000"/>
                </a:srgbClr>
              </a:gs>
              <a:gs pos="100000">
                <a:srgbClr val="00B1C1">
                  <a:tint val="23500"/>
                  <a:satMod val="160000"/>
                </a:srgbClr>
              </a:gs>
            </a:gsLst>
            <a:lin ang="2700000" scaled="1"/>
            <a:tileRect/>
          </a:gradFill>
        </p:spPr>
        <p:txBody>
          <a:bodyPr wrap="square" rtlCol="0" anchor="ctr" anchorCtr="0">
            <a:spAutoFit/>
          </a:bodyPr>
          <a:lstStyle/>
          <a:p>
            <a:r>
              <a:rPr lang="en-AU" sz="3600" b="1" dirty="0" smtClean="0">
                <a:solidFill>
                  <a:schemeClr val="bg1"/>
                </a:solidFill>
              </a:rPr>
              <a:t>BACKGROUND</a:t>
            </a:r>
            <a:endParaRPr lang="en-AU" sz="3600" b="1" dirty="0">
              <a:solidFill>
                <a:schemeClr val="bg1"/>
              </a:solidFill>
            </a:endParaRPr>
          </a:p>
        </p:txBody>
      </p:sp>
      <p:sp>
        <p:nvSpPr>
          <p:cNvPr id="8" name="TextBox 7"/>
          <p:cNvSpPr txBox="1"/>
          <p:nvPr/>
        </p:nvSpPr>
        <p:spPr>
          <a:xfrm>
            <a:off x="0" y="1009465"/>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GOVERNANCE</a:t>
            </a:r>
            <a:endParaRPr lang="en-AU" sz="2000" b="1" dirty="0">
              <a:solidFill>
                <a:schemeClr val="bg1"/>
              </a:solidFill>
            </a:endParaRPr>
          </a:p>
        </p:txBody>
      </p:sp>
      <p:pic>
        <p:nvPicPr>
          <p:cNvPr id="10" name="Picture 2" descr="L:\Allied Health Promo Photos\Consultation Allied Health\IMG_45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4314" y="2492896"/>
            <a:ext cx="2894129" cy="1929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84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46" y="486244"/>
            <a:ext cx="3008313" cy="1162050"/>
          </a:xfrm>
        </p:spPr>
        <p:txBody>
          <a:bodyPr>
            <a:normAutofit/>
          </a:bodyPr>
          <a:lstStyle/>
          <a:p>
            <a:r>
              <a:rPr lang="en-AU" sz="3200" dirty="0" smtClean="0"/>
              <a:t>What is it ?</a:t>
            </a:r>
            <a:endParaRPr lang="en-AU"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77067743"/>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57200" y="1628800"/>
            <a:ext cx="7499176" cy="3456383"/>
          </a:xfrm>
        </p:spPr>
        <p:txBody>
          <a:bodyPr>
            <a:normAutofit/>
          </a:bodyPr>
          <a:lstStyle/>
          <a:p>
            <a:r>
              <a:rPr lang="en-AU" sz="2800" dirty="0" smtClean="0"/>
              <a:t>A systematic approach to maintaining and improving the quality of education and training for allied health professionals across NSW Health</a:t>
            </a:r>
          </a:p>
          <a:p>
            <a:endParaRPr lang="en-AU" sz="2000" dirty="0"/>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GOVERNANCE</a:t>
            </a:r>
            <a:endParaRPr lang="en-AU" sz="2000" b="1" dirty="0">
              <a:solidFill>
                <a:schemeClr val="bg1"/>
              </a:solidFill>
            </a:endParaRPr>
          </a:p>
        </p:txBody>
      </p:sp>
      <p:pic>
        <p:nvPicPr>
          <p:cNvPr id="2052" name="Picture 4" descr="C:\Users\60029153.HEALTHTECH\AppData\Local\Microsoft\Windows\Temporary Internet Files\Content.IE5\VLAM73F6\MC90008434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0835" y="2929508"/>
            <a:ext cx="2919092" cy="3078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87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80614599"/>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57200" y="1628800"/>
            <a:ext cx="7499176" cy="3456383"/>
          </a:xfrm>
        </p:spPr>
        <p:txBody>
          <a:bodyPr>
            <a:normAutofit/>
          </a:bodyPr>
          <a:lstStyle/>
          <a:p>
            <a:endParaRPr lang="en-AU" sz="2000" dirty="0"/>
          </a:p>
          <a:p>
            <a:r>
              <a:rPr lang="en-AU" sz="3600" b="1" dirty="0">
                <a:latin typeface="+mj-lt"/>
                <a:ea typeface="+mj-ea"/>
                <a:cs typeface="+mj-cs"/>
              </a:rPr>
              <a:t>What does it really mean</a:t>
            </a:r>
            <a:r>
              <a:rPr lang="en-AU" sz="3600" b="1" dirty="0" smtClean="0">
                <a:latin typeface="+mj-lt"/>
                <a:ea typeface="+mj-ea"/>
                <a:cs typeface="+mj-cs"/>
              </a:rPr>
              <a:t>?</a:t>
            </a:r>
          </a:p>
          <a:p>
            <a:endParaRPr lang="en-AU" sz="2000" dirty="0" smtClean="0"/>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GOVERNANCE</a:t>
            </a:r>
            <a:endParaRPr lang="en-AU" sz="2000" b="1" dirty="0">
              <a:solidFill>
                <a:schemeClr val="bg1"/>
              </a:solidFill>
            </a:endParaRPr>
          </a:p>
        </p:txBody>
      </p:sp>
      <p:pic>
        <p:nvPicPr>
          <p:cNvPr id="2052" name="Picture 4" descr="C:\Users\60029153.HEALTHTECH\AppData\Local\Microsoft\Windows\Temporary Internet Files\Content.IE5\VLAM73F6\MC900084348[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92080" y="2350341"/>
            <a:ext cx="3446923" cy="363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73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0891642"/>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57200" y="1124744"/>
            <a:ext cx="7499176" cy="3960439"/>
          </a:xfrm>
        </p:spPr>
        <p:txBody>
          <a:bodyPr>
            <a:normAutofit/>
          </a:bodyPr>
          <a:lstStyle/>
          <a:p>
            <a:endParaRPr lang="en-AU" sz="2000" dirty="0"/>
          </a:p>
          <a:p>
            <a:r>
              <a:rPr lang="en-AU" sz="2000" dirty="0" smtClean="0"/>
              <a:t>Governance is …..</a:t>
            </a:r>
          </a:p>
          <a:p>
            <a:r>
              <a:rPr lang="en-AU" sz="2000" dirty="0"/>
              <a:t>The rules and processes </a:t>
            </a:r>
            <a:r>
              <a:rPr lang="en-AU" sz="2000" dirty="0" smtClean="0"/>
              <a:t>that help allied health </a:t>
            </a:r>
          </a:p>
          <a:p>
            <a:r>
              <a:rPr lang="en-AU" sz="2000" dirty="0" smtClean="0"/>
              <a:t>ensure education </a:t>
            </a:r>
            <a:r>
              <a:rPr lang="en-AU" sz="2000" dirty="0"/>
              <a:t>and training </a:t>
            </a:r>
          </a:p>
          <a:p>
            <a:r>
              <a:rPr lang="en-AU" sz="2000" dirty="0"/>
              <a:t>actually does and can happen in </a:t>
            </a:r>
          </a:p>
          <a:p>
            <a:r>
              <a:rPr lang="en-AU" sz="2000" dirty="0"/>
              <a:t>the real </a:t>
            </a:r>
            <a:r>
              <a:rPr lang="en-AU" sz="2000" dirty="0" smtClean="0"/>
              <a:t>world</a:t>
            </a:r>
            <a:endParaRPr lang="en-AU" sz="2000" dirty="0"/>
          </a:p>
          <a:p>
            <a:endParaRPr lang="en-AU" sz="2000" dirty="0" smtClean="0"/>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GOVERNANCE</a:t>
            </a:r>
            <a:endParaRPr lang="en-AU" sz="2000" b="1" dirty="0">
              <a:solidFill>
                <a:schemeClr val="bg1"/>
              </a:solidFill>
            </a:endParaRPr>
          </a:p>
        </p:txBody>
      </p:sp>
      <p:pic>
        <p:nvPicPr>
          <p:cNvPr id="4101" name="Picture 5" descr="C:\Users\60029153.HEALTHTECH\AppData\Local\Microsoft\Windows\Temporary Internet Files\Content.IE5\6U47KLB8\MC900435240[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80112" y="2537305"/>
            <a:ext cx="3688224" cy="419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001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923702"/>
          </a:xfrm>
        </p:spPr>
        <p:txBody>
          <a:bodyPr/>
          <a:lstStyle/>
          <a:p>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9133252"/>
              </p:ext>
            </p:extLst>
          </p:nvPr>
        </p:nvGraphicFramePr>
        <p:xfrm flipV="1">
          <a:off x="3575050" y="273050"/>
          <a:ext cx="5111750" cy="5853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p:cNvSpPr>
            <a:spLocks noGrp="1"/>
          </p:cNvSpPr>
          <p:nvPr>
            <p:ph type="body" sz="half" idx="2"/>
          </p:nvPr>
        </p:nvSpPr>
        <p:spPr>
          <a:xfrm>
            <a:off x="467544" y="1052736"/>
            <a:ext cx="7499176" cy="5256584"/>
          </a:xfrm>
        </p:spPr>
        <p:txBody>
          <a:bodyPr>
            <a:normAutofit/>
          </a:bodyPr>
          <a:lstStyle/>
          <a:p>
            <a:r>
              <a:rPr lang="en-AU" sz="2400" u="sng" dirty="0" smtClean="0"/>
              <a:t>Short term</a:t>
            </a:r>
          </a:p>
          <a:p>
            <a:pPr marL="342900" indent="-342900">
              <a:buFont typeface="Arial" panose="020B0604020202020204" pitchFamily="34" charset="0"/>
              <a:buChar char="•"/>
            </a:pPr>
            <a:r>
              <a:rPr lang="en-AU" sz="2400" dirty="0" smtClean="0"/>
              <a:t>Consistent set of standards</a:t>
            </a:r>
          </a:p>
          <a:p>
            <a:pPr marL="342900" indent="-342900">
              <a:buFont typeface="Arial" panose="020B0604020202020204" pitchFamily="34" charset="0"/>
              <a:buChar char="•"/>
            </a:pPr>
            <a:r>
              <a:rPr lang="en-AU" sz="2400" dirty="0" smtClean="0"/>
              <a:t>Individuals, managers and organisations are aware of responsibilities</a:t>
            </a:r>
          </a:p>
          <a:p>
            <a:r>
              <a:rPr lang="en-AU" sz="2400" u="sng" dirty="0" smtClean="0"/>
              <a:t>Medium term</a:t>
            </a:r>
          </a:p>
          <a:p>
            <a:pPr marL="342900" indent="-342900">
              <a:spcBef>
                <a:spcPct val="0"/>
              </a:spcBef>
              <a:buFont typeface="Arial" panose="020B0604020202020204" pitchFamily="34" charset="0"/>
              <a:buChar char="•"/>
            </a:pPr>
            <a:r>
              <a:rPr lang="en-AU" sz="2400" dirty="0" smtClean="0"/>
              <a:t>Local </a:t>
            </a:r>
            <a:r>
              <a:rPr lang="en-AU" sz="2400" dirty="0"/>
              <a:t>systems of </a:t>
            </a:r>
            <a:r>
              <a:rPr lang="en-AU" sz="2400" dirty="0" smtClean="0"/>
              <a:t>governance established</a:t>
            </a:r>
          </a:p>
          <a:p>
            <a:pPr>
              <a:spcBef>
                <a:spcPct val="0"/>
              </a:spcBef>
            </a:pPr>
            <a:r>
              <a:rPr lang="en-AU" sz="2400" u="sng" dirty="0" smtClean="0"/>
              <a:t>Long term</a:t>
            </a:r>
          </a:p>
          <a:p>
            <a:pPr marL="342900" indent="-342900">
              <a:buFont typeface="Arial" panose="020B0604020202020204" pitchFamily="34" charset="0"/>
              <a:buChar char="•"/>
            </a:pPr>
            <a:r>
              <a:rPr lang="en-AU" sz="2400" dirty="0" smtClean="0"/>
              <a:t>Education </a:t>
            </a:r>
            <a:r>
              <a:rPr lang="en-AU" sz="2400" dirty="0"/>
              <a:t>and training as core business for allied health professionals</a:t>
            </a:r>
          </a:p>
          <a:p>
            <a:pPr marL="342900" indent="-342900">
              <a:buFont typeface="Arial" panose="020B0604020202020204" pitchFamily="34" charset="0"/>
              <a:buChar char="•"/>
            </a:pPr>
            <a:r>
              <a:rPr lang="en-AU" sz="2400" dirty="0" smtClean="0"/>
              <a:t>Patients </a:t>
            </a:r>
            <a:r>
              <a:rPr lang="en-AU" sz="2400" dirty="0"/>
              <a:t>have access to a highly skilled workforce who deliver current up to date and evidence based health care</a:t>
            </a:r>
          </a:p>
          <a:p>
            <a:pPr marL="342900" indent="-342900">
              <a:spcBef>
                <a:spcPct val="0"/>
              </a:spcBef>
              <a:buFont typeface="Arial" panose="020B0604020202020204" pitchFamily="34" charset="0"/>
              <a:buChar char="•"/>
            </a:pPr>
            <a:endParaRPr lang="en-AU" sz="2400" dirty="0"/>
          </a:p>
          <a:p>
            <a:pPr>
              <a:spcBef>
                <a:spcPct val="0"/>
              </a:spcBef>
            </a:pPr>
            <a:endParaRPr lang="en-AU" sz="2000" b="1" dirty="0">
              <a:latin typeface="+mj-lt"/>
              <a:ea typeface="+mj-ea"/>
              <a:cs typeface="+mj-cs"/>
            </a:endParaRPr>
          </a:p>
        </p:txBody>
      </p:sp>
      <p:pic>
        <p:nvPicPr>
          <p:cNvPr id="5"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3317" t="55556" r="12068" b="17692"/>
          <a:stretch/>
        </p:blipFill>
        <p:spPr bwMode="auto">
          <a:xfrm>
            <a:off x="7740352" y="6021288"/>
            <a:ext cx="1080120" cy="66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L:\aPublishing\HETI logos\jpg\HETI_logo_new_large_RGB_150dpi.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37392" y="5973323"/>
            <a:ext cx="1670311" cy="75623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020" y="486244"/>
            <a:ext cx="4572510" cy="400110"/>
          </a:xfrm>
          <a:prstGeom prst="rect">
            <a:avLst/>
          </a:prstGeom>
          <a:gradFill flip="none" rotWithShape="1">
            <a:gsLst>
              <a:gs pos="0">
                <a:schemeClr val="accent2">
                  <a:lumMod val="60000"/>
                  <a:lumOff val="40000"/>
                </a:schemeClr>
              </a:gs>
              <a:gs pos="50000">
                <a:schemeClr val="accent2">
                  <a:lumMod val="40000"/>
                  <a:lumOff val="60000"/>
                </a:schemeClr>
              </a:gs>
              <a:gs pos="100000">
                <a:schemeClr val="accent2">
                  <a:lumMod val="20000"/>
                  <a:lumOff val="80000"/>
                </a:schemeClr>
              </a:gs>
            </a:gsLst>
            <a:lin ang="2700000" scaled="1"/>
            <a:tileRect/>
          </a:gradFill>
        </p:spPr>
        <p:txBody>
          <a:bodyPr wrap="square" rtlCol="0" anchor="ctr" anchorCtr="0">
            <a:spAutoFit/>
          </a:bodyPr>
          <a:lstStyle/>
          <a:p>
            <a:r>
              <a:rPr lang="en-AU" sz="2000" b="1" dirty="0" smtClean="0">
                <a:solidFill>
                  <a:schemeClr val="bg1"/>
                </a:solidFill>
              </a:rPr>
              <a:t>THE GOALS OF THE FRAMEWORK</a:t>
            </a:r>
            <a:endParaRPr lang="en-AU" sz="2000" b="1" dirty="0">
              <a:solidFill>
                <a:schemeClr val="bg1"/>
              </a:solidFill>
            </a:endParaRPr>
          </a:p>
        </p:txBody>
      </p:sp>
    </p:spTree>
    <p:extLst>
      <p:ext uri="{BB962C8B-B14F-4D97-AF65-F5344CB8AC3E}">
        <p14:creationId xmlns:p14="http://schemas.microsoft.com/office/powerpoint/2010/main" val="4117759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3266</TotalTime>
  <Words>2099</Words>
  <Application>Microsoft Office PowerPoint</Application>
  <PresentationFormat>On-screen Show (4:3)</PresentationFormat>
  <Paragraphs>289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What is it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Guideline 1. System of Governance</vt:lpstr>
      <vt:lpstr>Guideline 2. Health Care Needs of the Population</vt:lpstr>
      <vt:lpstr>Guideline 3. Learning, Teaching and CPD</vt:lpstr>
      <vt:lpstr>Guideline 4. Clinical Supervision</vt:lpstr>
      <vt:lpstr>Guideline 5. Collaborative Relationships</vt:lpstr>
      <vt:lpstr>Guideline 6. Advocacy</vt:lpstr>
      <vt:lpstr>PowerPoint Presentation</vt:lpstr>
      <vt:lpstr>Does this  health service …</vt:lpstr>
      <vt:lpstr>PowerPoint Presentation</vt:lpstr>
      <vt:lpstr>PowerPoint Presentation</vt:lpstr>
    </vt:vector>
  </TitlesOfParts>
  <Company>ResMed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brockd</dc:creator>
  <cp:lastModifiedBy>Jacqueline Dominish</cp:lastModifiedBy>
  <cp:revision>283</cp:revision>
  <cp:lastPrinted>2014-10-01T01:46:36Z</cp:lastPrinted>
  <dcterms:created xsi:type="dcterms:W3CDTF">2014-03-23T02:01:52Z</dcterms:created>
  <dcterms:modified xsi:type="dcterms:W3CDTF">2014-10-01T22:54:05Z</dcterms:modified>
</cp:coreProperties>
</file>